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61"/>
  </p:notesMasterIdLst>
  <p:handoutMasterIdLst>
    <p:handoutMasterId r:id="rId62"/>
  </p:handoutMasterIdLst>
  <p:sldIdLst>
    <p:sldId id="256" r:id="rId2"/>
    <p:sldId id="374" r:id="rId3"/>
    <p:sldId id="375" r:id="rId4"/>
    <p:sldId id="299" r:id="rId5"/>
    <p:sldId id="358" r:id="rId6"/>
    <p:sldId id="359" r:id="rId7"/>
    <p:sldId id="360" r:id="rId8"/>
    <p:sldId id="361" r:id="rId9"/>
    <p:sldId id="362" r:id="rId10"/>
    <p:sldId id="363" r:id="rId11"/>
    <p:sldId id="364" r:id="rId12"/>
    <p:sldId id="365" r:id="rId13"/>
    <p:sldId id="366" r:id="rId14"/>
    <p:sldId id="367" r:id="rId15"/>
    <p:sldId id="368" r:id="rId16"/>
    <p:sldId id="369" r:id="rId17"/>
    <p:sldId id="370" r:id="rId18"/>
    <p:sldId id="371" r:id="rId19"/>
    <p:sldId id="372" r:id="rId20"/>
    <p:sldId id="373" r:id="rId21"/>
    <p:sldId id="300" r:id="rId22"/>
    <p:sldId id="301" r:id="rId23"/>
    <p:sldId id="302" r:id="rId24"/>
    <p:sldId id="303" r:id="rId25"/>
    <p:sldId id="304" r:id="rId26"/>
    <p:sldId id="305" r:id="rId27"/>
    <p:sldId id="306" r:id="rId28"/>
    <p:sldId id="307" r:id="rId29"/>
    <p:sldId id="330" r:id="rId30"/>
    <p:sldId id="331" r:id="rId31"/>
    <p:sldId id="332" r:id="rId32"/>
    <p:sldId id="333" r:id="rId33"/>
    <p:sldId id="334" r:id="rId34"/>
    <p:sldId id="335" r:id="rId35"/>
    <p:sldId id="336" r:id="rId36"/>
    <p:sldId id="337" r:id="rId37"/>
    <p:sldId id="338" r:id="rId38"/>
    <p:sldId id="339" r:id="rId39"/>
    <p:sldId id="340" r:id="rId40"/>
    <p:sldId id="341" r:id="rId41"/>
    <p:sldId id="342" r:id="rId42"/>
    <p:sldId id="343" r:id="rId43"/>
    <p:sldId id="344" r:id="rId44"/>
    <p:sldId id="345" r:id="rId45"/>
    <p:sldId id="346" r:id="rId46"/>
    <p:sldId id="347" r:id="rId47"/>
    <p:sldId id="348" r:id="rId48"/>
    <p:sldId id="349" r:id="rId49"/>
    <p:sldId id="350" r:id="rId50"/>
    <p:sldId id="351" r:id="rId51"/>
    <p:sldId id="352" r:id="rId52"/>
    <p:sldId id="353" r:id="rId53"/>
    <p:sldId id="323" r:id="rId54"/>
    <p:sldId id="324" r:id="rId55"/>
    <p:sldId id="325" r:id="rId56"/>
    <p:sldId id="326" r:id="rId57"/>
    <p:sldId id="327" r:id="rId58"/>
    <p:sldId id="328" r:id="rId59"/>
    <p:sldId id="329" r:id="rId60"/>
  </p:sldIdLst>
  <p:sldSz cx="9144000" cy="6858000" type="screen4x3"/>
  <p:notesSz cx="6858000" cy="9144000"/>
  <p:defaultTextStyle>
    <a:defPPr>
      <a:defRPr lang="en-US"/>
    </a:defPPr>
    <a:lvl1pPr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1pPr>
    <a:lvl2pPr marL="457200"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2pPr>
    <a:lvl3pPr marL="914400"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3pPr>
    <a:lvl4pPr marL="1371600"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4pPr>
    <a:lvl5pPr marL="1828800"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5pPr>
    <a:lvl6pPr marL="2286000" algn="l" defTabSz="457200" rtl="0" eaLnBrk="1" latinLnBrk="0" hangingPunct="1">
      <a:defRPr kern="1200">
        <a:solidFill>
          <a:schemeClr val="tx1"/>
        </a:solidFill>
        <a:latin typeface="Calibri" charset="0"/>
        <a:ea typeface="ＭＳ Ｐゴシック" charset="0"/>
        <a:cs typeface="ＭＳ Ｐゴシック" charset="0"/>
      </a:defRPr>
    </a:lvl6pPr>
    <a:lvl7pPr marL="2743200" algn="l" defTabSz="457200" rtl="0" eaLnBrk="1" latinLnBrk="0" hangingPunct="1">
      <a:defRPr kern="1200">
        <a:solidFill>
          <a:schemeClr val="tx1"/>
        </a:solidFill>
        <a:latin typeface="Calibri" charset="0"/>
        <a:ea typeface="ＭＳ Ｐゴシック" charset="0"/>
        <a:cs typeface="ＭＳ Ｐゴシック" charset="0"/>
      </a:defRPr>
    </a:lvl7pPr>
    <a:lvl8pPr marL="3200400" algn="l" defTabSz="457200" rtl="0" eaLnBrk="1" latinLnBrk="0" hangingPunct="1">
      <a:defRPr kern="1200">
        <a:solidFill>
          <a:schemeClr val="tx1"/>
        </a:solidFill>
        <a:latin typeface="Calibri" charset="0"/>
        <a:ea typeface="ＭＳ Ｐゴシック" charset="0"/>
        <a:cs typeface="ＭＳ Ｐゴシック" charset="0"/>
      </a:defRPr>
    </a:lvl8pPr>
    <a:lvl9pPr marL="3657600" algn="l" defTabSz="457200" rtl="0" eaLnBrk="1" latinLnBrk="0" hangingPunct="1">
      <a:defRPr kern="1200">
        <a:solidFill>
          <a:schemeClr val="tx1"/>
        </a:solidFill>
        <a:latin typeface="Calibri" charset="0"/>
        <a:ea typeface="ＭＳ Ｐゴシック" charset="0"/>
        <a:cs typeface="ＭＳ Ｐゴシック"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53" autoAdjust="0"/>
    <p:restoredTop sz="94595" autoAdjust="0"/>
  </p:normalViewPr>
  <p:slideViewPr>
    <p:cSldViewPr>
      <p:cViewPr varScale="1">
        <p:scale>
          <a:sx n="104" d="100"/>
          <a:sy n="104" d="100"/>
        </p:scale>
        <p:origin x="-1224" y="-112"/>
      </p:cViewPr>
      <p:guideLst>
        <p:guide orient="horz" pos="2160"/>
        <p:guide pos="2880"/>
      </p:guideLst>
    </p:cSldViewPr>
  </p:slideViewPr>
  <p:outlineViewPr>
    <p:cViewPr>
      <p:scale>
        <a:sx n="33" d="100"/>
        <a:sy n="33" d="100"/>
      </p:scale>
      <p:origin x="0" y="9768"/>
    </p:cViewPr>
  </p:outlineViewPr>
  <p:notesTextViewPr>
    <p:cViewPr>
      <p:scale>
        <a:sx n="100" d="100"/>
        <a:sy n="100" d="100"/>
      </p:scale>
      <p:origin x="0" y="0"/>
    </p:cViewPr>
  </p:notesTextViewPr>
  <p:sorterViewPr>
    <p:cViewPr>
      <p:scale>
        <a:sx n="219" d="100"/>
        <a:sy n="219"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printerSettings" Target="printerSettings/printerSettings1.bin"/><Relationship Id="rId64" Type="http://schemas.openxmlformats.org/officeDocument/2006/relationships/presProps" Target="presProps.xml"/><Relationship Id="rId65" Type="http://schemas.openxmlformats.org/officeDocument/2006/relationships/viewProps" Target="viewProps.xml"/><Relationship Id="rId66" Type="http://schemas.openxmlformats.org/officeDocument/2006/relationships/theme" Target="theme/theme1.xml"/><Relationship Id="rId67" Type="http://schemas.openxmlformats.org/officeDocument/2006/relationships/tableStyles" Target="tableStyle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slide" Target="slides/slide59.xml"/><Relationship Id="rId61" Type="http://schemas.openxmlformats.org/officeDocument/2006/relationships/notesMaster" Target="notesMasters/notesMaster1.xml"/><Relationship Id="rId62" Type="http://schemas.openxmlformats.org/officeDocument/2006/relationships/handoutMaster" Target="handoutMasters/handoutMaster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smtClean="0">
                <a:latin typeface="+mn-lt"/>
                <a:ea typeface="+mn-ea"/>
                <a:cs typeface="+mn-cs"/>
              </a:defRPr>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smtClean="0">
                <a:latin typeface="+mn-lt"/>
                <a:ea typeface="+mn-ea"/>
                <a:cs typeface="+mn-cs"/>
              </a:defRPr>
            </a:lvl1pPr>
          </a:lstStyle>
          <a:p>
            <a:pPr>
              <a:defRPr/>
            </a:pPr>
            <a:fld id="{29EFB781-F10A-8A4F-A12A-3C2C71F64A5A}" type="datetimeFigureOut">
              <a:rPr lang="en-US"/>
              <a:pPr>
                <a:defRPr/>
              </a:pPr>
              <a:t>12/4/13</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smtClean="0">
                <a:latin typeface="+mn-lt"/>
                <a:ea typeface="+mn-ea"/>
                <a:cs typeface="+mn-cs"/>
              </a:defRPr>
            </a:lvl1pPr>
          </a:lstStyle>
          <a:p>
            <a:pPr>
              <a:defRPr/>
            </a:pP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smtClean="0">
                <a:latin typeface="+mn-lt"/>
                <a:ea typeface="+mn-ea"/>
                <a:cs typeface="+mn-cs"/>
              </a:defRPr>
            </a:lvl1pPr>
          </a:lstStyle>
          <a:p>
            <a:pPr>
              <a:defRPr/>
            </a:pPr>
            <a:fld id="{17056B38-26E9-CB40-A38E-0AF1742DD149}" type="slidenum">
              <a:rPr lang="en-US"/>
              <a:pPr>
                <a:defRPr/>
              </a:pPr>
              <a:t>‹#›</a:t>
            </a:fld>
            <a:endParaRPr lang="en-US"/>
          </a:p>
        </p:txBody>
      </p:sp>
    </p:spTree>
    <p:extLst>
      <p:ext uri="{BB962C8B-B14F-4D97-AF65-F5344CB8AC3E}">
        <p14:creationId xmlns:p14="http://schemas.microsoft.com/office/powerpoint/2010/main" val="79704165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smtClean="0">
                <a:latin typeface="+mn-lt"/>
                <a:ea typeface="+mn-ea"/>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smtClean="0">
                <a:latin typeface="+mn-lt"/>
                <a:ea typeface="+mn-ea"/>
                <a:cs typeface="+mn-cs"/>
              </a:defRPr>
            </a:lvl1pPr>
          </a:lstStyle>
          <a:p>
            <a:pPr>
              <a:defRPr/>
            </a:pPr>
            <a:fld id="{2F58E4B2-B471-D345-83CC-798ED0FDA91E}" type="datetimeFigureOut">
              <a:rPr lang="en-US"/>
              <a:pPr>
                <a:defRPr/>
              </a:pPr>
              <a:t>12/4/13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smtClean="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smtClean="0">
                <a:latin typeface="+mn-lt"/>
                <a:ea typeface="+mn-ea"/>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smtClean="0">
                <a:latin typeface="+mn-lt"/>
                <a:ea typeface="+mn-ea"/>
                <a:cs typeface="+mn-cs"/>
              </a:defRPr>
            </a:lvl1pPr>
          </a:lstStyle>
          <a:p>
            <a:pPr>
              <a:defRPr/>
            </a:pPr>
            <a:fld id="{2E7FAE9D-A0A7-8442-9C01-C9B544F09495}" type="slidenum">
              <a:rPr lang="en-US"/>
              <a:pPr>
                <a:defRPr/>
              </a:pPr>
              <a:t>‹#›</a:t>
            </a:fld>
            <a:endParaRPr lang="en-US"/>
          </a:p>
        </p:txBody>
      </p:sp>
    </p:spTree>
    <p:extLst>
      <p:ext uri="{BB962C8B-B14F-4D97-AF65-F5344CB8AC3E}">
        <p14:creationId xmlns:p14="http://schemas.microsoft.com/office/powerpoint/2010/main" val="1943504299"/>
      </p:ext>
    </p:extLst>
  </p:cSld>
  <p:clrMap bg1="lt1" tx1="dk1" bg2="lt2" tx2="dk2" accent1="accent1" accent2="accent2" accent3="accent3" accent4="accent4" accent5="accent5" accent6="accent6" hlink="hlink" folHlink="folHlink"/>
  <p:hf hdr="0" ftr="0" dt="0"/>
  <p:notesStyle>
    <a:lvl1pPr algn="l" defTabSz="457200" rtl="0" fontAlgn="base">
      <a:spcBef>
        <a:spcPct val="30000"/>
      </a:spcBef>
      <a:spcAft>
        <a:spcPct val="0"/>
      </a:spcAft>
      <a:defRPr sz="1200" kern="1200">
        <a:solidFill>
          <a:schemeClr val="tx1"/>
        </a:solidFill>
        <a:latin typeface="+mn-lt"/>
        <a:ea typeface="ＭＳ Ｐゴシック" charset="0"/>
        <a:cs typeface="ＭＳ Ｐゴシック" charset="0"/>
      </a:defRPr>
    </a:lvl1pPr>
    <a:lvl2pPr marL="457200" algn="l" defTabSz="457200" rtl="0" fontAlgn="base">
      <a:spcBef>
        <a:spcPct val="30000"/>
      </a:spcBef>
      <a:spcAft>
        <a:spcPct val="0"/>
      </a:spcAft>
      <a:defRPr sz="1200" kern="1200">
        <a:solidFill>
          <a:schemeClr val="tx1"/>
        </a:solidFill>
        <a:latin typeface="+mn-lt"/>
        <a:ea typeface="ＭＳ Ｐゴシック" charset="0"/>
        <a:cs typeface="+mn-cs"/>
      </a:defRPr>
    </a:lvl2pPr>
    <a:lvl3pPr marL="914400" algn="l" defTabSz="457200" rtl="0" fontAlgn="base">
      <a:spcBef>
        <a:spcPct val="30000"/>
      </a:spcBef>
      <a:spcAft>
        <a:spcPct val="0"/>
      </a:spcAft>
      <a:defRPr sz="1200" kern="1200">
        <a:solidFill>
          <a:schemeClr val="tx1"/>
        </a:solidFill>
        <a:latin typeface="+mn-lt"/>
        <a:ea typeface="ＭＳ Ｐゴシック" charset="0"/>
        <a:cs typeface="+mn-cs"/>
      </a:defRPr>
    </a:lvl3pPr>
    <a:lvl4pPr marL="1371600" algn="l" defTabSz="457200" rtl="0" fontAlgn="base">
      <a:spcBef>
        <a:spcPct val="30000"/>
      </a:spcBef>
      <a:spcAft>
        <a:spcPct val="0"/>
      </a:spcAft>
      <a:defRPr sz="1200" kern="1200">
        <a:solidFill>
          <a:schemeClr val="tx1"/>
        </a:solidFill>
        <a:latin typeface="+mn-lt"/>
        <a:ea typeface="ＭＳ Ｐゴシック" charset="0"/>
        <a:cs typeface="+mn-cs"/>
      </a:defRPr>
    </a:lvl4pPr>
    <a:lvl5pPr marL="1828800" algn="l" defTabSz="457200" rtl="0" fontAlgn="base">
      <a:spcBef>
        <a:spcPct val="30000"/>
      </a:spcBef>
      <a:spcAft>
        <a:spcPct val="0"/>
      </a:spcAft>
      <a:defRPr sz="1200" kern="1200">
        <a:solidFill>
          <a:schemeClr val="tx1"/>
        </a:solidFill>
        <a:latin typeface="+mn-lt"/>
        <a:ea typeface="ＭＳ Ｐゴシック" charset="0"/>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Rectangle 7"/>
          <p:cNvSpPr>
            <a:spLocks noGrp="1" noChangeArrowheads="1"/>
          </p:cNvSpPr>
          <p:nvPr>
            <p:ph type="sldNum" sz="quarter" idx="5"/>
          </p:nvPr>
        </p:nvSpPr>
        <p:spPr>
          <a:noFill/>
        </p:spPr>
        <p:txBody>
          <a:bodyPr/>
          <a:lstStyle/>
          <a:p>
            <a:fld id="{30DA37C9-E8D7-2E43-A9D0-DF4FDB63401B}" type="slidenum">
              <a:rPr lang="en-US"/>
              <a:pPr/>
              <a:t>5</a:t>
            </a:fld>
            <a:endParaRPr lang="en-US"/>
          </a:p>
        </p:txBody>
      </p:sp>
      <p:sp>
        <p:nvSpPr>
          <p:cNvPr id="96258" name="Rectangle 2"/>
          <p:cNvSpPr>
            <a:spLocks noGrp="1" noRot="1" noChangeAspect="1" noChangeArrowheads="1" noTextEdit="1"/>
          </p:cNvSpPr>
          <p:nvPr>
            <p:ph type="sldImg"/>
          </p:nvPr>
        </p:nvSpPr>
        <p:spPr>
          <a:solidFill>
            <a:srgbClr val="FFFFFF"/>
          </a:solidFill>
          <a:ln/>
        </p:spPr>
      </p:sp>
      <p:sp>
        <p:nvSpPr>
          <p:cNvPr id="96259" name="Rectangle 3"/>
          <p:cNvSpPr>
            <a:spLocks noGrp="1" noChangeArrowheads="1"/>
          </p:cNvSpPr>
          <p:nvPr>
            <p:ph type="body" idx="1"/>
          </p:nvPr>
        </p:nvSpPr>
        <p:spPr>
          <a:solidFill>
            <a:srgbClr val="FFFFFF"/>
          </a:solidFill>
          <a:ln>
            <a:solidFill>
              <a:srgbClr val="000000"/>
            </a:solidFill>
          </a:ln>
        </p:spPr>
        <p:txBody>
          <a:bodyPr/>
          <a:lstStyle/>
          <a:p>
            <a:endParaRPr lang="en-US">
              <a:ea typeface="ＭＳ Ｐゴシック" charset="-128"/>
              <a:cs typeface="ＭＳ Ｐゴシック" charset="-128"/>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1" name="Rectangle 2"/>
          <p:cNvSpPr>
            <a:spLocks noGrp="1" noRot="1" noChangeAspect="1" noChangeArrowheads="1" noTextEdit="1"/>
          </p:cNvSpPr>
          <p:nvPr>
            <p:ph type="sldImg"/>
          </p:nvPr>
        </p:nvSpPr>
        <p:spPr>
          <a:ln/>
        </p:spPr>
      </p:sp>
      <p:sp>
        <p:nvSpPr>
          <p:cNvPr id="117762" name="Rectangle 3"/>
          <p:cNvSpPr>
            <a:spLocks noGrp="1" noChangeArrowheads="1"/>
          </p:cNvSpPr>
          <p:nvPr>
            <p:ph type="body" idx="1"/>
          </p:nvPr>
        </p:nvSpPr>
        <p:spPr>
          <a:noFill/>
          <a:ln/>
        </p:spPr>
        <p:txBody>
          <a:bodyPr/>
          <a:lstStyle/>
          <a:p>
            <a:endParaRPr lang="en-US">
              <a:ea typeface="ＭＳ Ｐゴシック" charset="-128"/>
              <a:cs typeface="ＭＳ Ｐゴシック" charset="-128"/>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09" name="Rectangle 2"/>
          <p:cNvSpPr>
            <a:spLocks noGrp="1" noRot="1" noChangeAspect="1" noChangeArrowheads="1" noTextEdit="1"/>
          </p:cNvSpPr>
          <p:nvPr>
            <p:ph type="sldImg"/>
          </p:nvPr>
        </p:nvSpPr>
        <p:spPr>
          <a:ln/>
        </p:spPr>
      </p:sp>
      <p:sp>
        <p:nvSpPr>
          <p:cNvPr id="119810" name="Rectangle 3"/>
          <p:cNvSpPr>
            <a:spLocks noGrp="1" noChangeArrowheads="1"/>
          </p:cNvSpPr>
          <p:nvPr>
            <p:ph type="body" idx="1"/>
          </p:nvPr>
        </p:nvSpPr>
        <p:spPr>
          <a:noFill/>
          <a:ln/>
        </p:spPr>
        <p:txBody>
          <a:bodyPr/>
          <a:lstStyle/>
          <a:p>
            <a:endParaRPr lang="en-US">
              <a:ea typeface="ＭＳ Ｐゴシック" charset="-128"/>
              <a:cs typeface="ＭＳ Ｐゴシック" charset="-128"/>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1" name="Slide Image Placeholder 1"/>
          <p:cNvSpPr>
            <a:spLocks noGrp="1" noRot="1" noChangeAspect="1"/>
          </p:cNvSpPr>
          <p:nvPr>
            <p:ph type="sldImg"/>
          </p:nvPr>
        </p:nvSpPr>
        <p:spPr>
          <a:ln/>
        </p:spPr>
      </p:sp>
      <p:sp>
        <p:nvSpPr>
          <p:cNvPr id="122882" name="Notes Placeholder 2"/>
          <p:cNvSpPr>
            <a:spLocks noGrp="1"/>
          </p:cNvSpPr>
          <p:nvPr>
            <p:ph type="body" idx="1"/>
          </p:nvPr>
        </p:nvSpPr>
        <p:spPr>
          <a:noFill/>
          <a:ln/>
        </p:spPr>
        <p:txBody>
          <a:bodyPr/>
          <a:lstStyle/>
          <a:p>
            <a:endParaRPr lang="en-US">
              <a:ea typeface="ＭＳ Ｐゴシック" charset="-128"/>
              <a:cs typeface="ＭＳ Ｐゴシック" charset="-128"/>
            </a:endParaRPr>
          </a:p>
        </p:txBody>
      </p:sp>
      <p:sp>
        <p:nvSpPr>
          <p:cNvPr id="122883" name="Slide Number Placeholder 3"/>
          <p:cNvSpPr>
            <a:spLocks noGrp="1"/>
          </p:cNvSpPr>
          <p:nvPr>
            <p:ph type="sldNum" sz="quarter" idx="5"/>
          </p:nvPr>
        </p:nvSpPr>
        <p:spPr>
          <a:noFill/>
        </p:spPr>
        <p:txBody>
          <a:bodyPr/>
          <a:lstStyle/>
          <a:p>
            <a:fld id="{FDE1E578-7A77-AA4C-A2FC-CE398B3F53B0}" type="slidenum">
              <a:rPr lang="en-US"/>
              <a:pPr/>
              <a:t>20</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17600" y="666750"/>
            <a:ext cx="4649788" cy="3486150"/>
          </a:xfrm>
        </p:spPr>
      </p:sp>
      <p:sp>
        <p:nvSpPr>
          <p:cNvPr id="3" name="Notes Placeholder 2"/>
          <p:cNvSpPr>
            <a:spLocks noGrp="1"/>
          </p:cNvSpPr>
          <p:nvPr>
            <p:ph type="body" idx="1"/>
          </p:nvPr>
        </p:nvSpPr>
        <p:spPr/>
        <p:txBody>
          <a:bodyPr>
            <a:normAutofit/>
          </a:bodyPr>
          <a:lstStyle/>
          <a:p>
            <a:r>
              <a:rPr lang="en-US" dirty="0" smtClean="0"/>
              <a:t>L</a:t>
            </a:r>
            <a:r>
              <a:rPr lang="en-US" baseline="0" dirty="0" smtClean="0"/>
              <a:t>oad balancing in computational chemistry (in particular, when doing coupled cluster calculations)</a:t>
            </a:r>
          </a:p>
          <a:p>
            <a:endParaRPr lang="en-US" baseline="0" dirty="0" smtClean="0"/>
          </a:p>
          <a:p>
            <a:r>
              <a:rPr lang="en-US" baseline="0" dirty="0" smtClean="0"/>
              <a:t>3 main classes of problems that each convey different load balancing properties</a:t>
            </a:r>
          </a:p>
          <a:p>
            <a:endParaRPr lang="en-US" baseline="0" dirty="0" smtClean="0"/>
          </a:p>
          <a:p>
            <a:r>
              <a:rPr lang="en-US" baseline="0" dirty="0" smtClean="0"/>
              <a:t>Benzene is an example of a single molecule with a relatively complicated orbital structure, which results in a diverse load of task sizes (which is pretty good for load balancing)</a:t>
            </a:r>
          </a:p>
          <a:p>
            <a:endParaRPr lang="en-US" baseline="0" dirty="0" smtClean="0"/>
          </a:p>
          <a:p>
            <a:r>
              <a:rPr lang="en-US" baseline="0" dirty="0" smtClean="0"/>
              <a:t>Water clusters have unpredictable loads which strongly depend on the geometry of the system which makes load balancing much more challenging</a:t>
            </a:r>
          </a:p>
          <a:p>
            <a:endParaRPr lang="en-US" baseline="0" dirty="0" smtClean="0"/>
          </a:p>
          <a:p>
            <a:r>
              <a:rPr lang="en-US" baseline="0" dirty="0" smtClean="0"/>
              <a:t>QM/MM side (Quantum Mechanics / Molecular Mechanics) is the goal (so far relatively unaccomplished) and would require advanced (new) techniques in load balancing, intelligent course graining, and tremendous amounts of computation</a:t>
            </a:r>
          </a:p>
        </p:txBody>
      </p:sp>
      <p:sp>
        <p:nvSpPr>
          <p:cNvPr id="4" name="Slide Number Placeholder 3"/>
          <p:cNvSpPr>
            <a:spLocks noGrp="1"/>
          </p:cNvSpPr>
          <p:nvPr>
            <p:ph type="sldNum" sz="quarter" idx="10"/>
          </p:nvPr>
        </p:nvSpPr>
        <p:spPr/>
        <p:txBody>
          <a:bodyPr/>
          <a:lstStyle/>
          <a:p>
            <a:fld id="{3B7BF4CD-2616-C64A-A387-79366CC7B41D}" type="slidenum">
              <a:rPr lang="en-US" smtClean="0"/>
              <a:pPr/>
              <a:t>26</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17600" y="666750"/>
            <a:ext cx="4649788" cy="3486150"/>
          </a:xfrm>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Major problem function in </a:t>
            </a:r>
            <a:r>
              <a:rPr lang="en-US" baseline="0" dirty="0" err="1" smtClean="0"/>
              <a:t>NWChem</a:t>
            </a:r>
            <a:r>
              <a:rPr lang="en-US" baseline="0" dirty="0" smtClean="0"/>
              <a:t> / Global Arrays – NXTVAL</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baseline="0"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NXTVAL is an atomic counter that keeps track of which global tasks have been sent out</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baseline="0"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Time PER CALL to NXTVAL changes as the number of cores is increased</a:t>
            </a:r>
            <a:endParaRPr lang="en-US" dirty="0" smtClean="0"/>
          </a:p>
          <a:p>
            <a:endParaRPr lang="en-US" dirty="0"/>
          </a:p>
        </p:txBody>
      </p:sp>
      <p:sp>
        <p:nvSpPr>
          <p:cNvPr id="4" name="Slide Number Placeholder 3"/>
          <p:cNvSpPr>
            <a:spLocks noGrp="1"/>
          </p:cNvSpPr>
          <p:nvPr>
            <p:ph type="sldNum" sz="quarter" idx="10"/>
          </p:nvPr>
        </p:nvSpPr>
        <p:spPr/>
        <p:txBody>
          <a:bodyPr/>
          <a:lstStyle/>
          <a:p>
            <a:fld id="{3B7BF4CD-2616-C64A-A387-79366CC7B41D}" type="slidenum">
              <a:rPr lang="en-US" smtClean="0"/>
              <a:pPr/>
              <a:t>27</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17600" y="666750"/>
            <a:ext cx="4649788" cy="3486150"/>
          </a:xfrm>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This</a:t>
            </a:r>
            <a:r>
              <a:rPr lang="en-US" baseline="0" dirty="0" smtClean="0"/>
              <a:t> plot shows how the load balance changes as we make iterative improvements.  (a) shows the original load balance for a particular simulation with the amount of time spent in NXTVAL shown in yellow.  (</a:t>
            </a:r>
            <a:r>
              <a:rPr lang="en-US" baseline="0" dirty="0" err="1" smtClean="0"/>
              <a:t>b</a:t>
            </a:r>
            <a:r>
              <a:rPr lang="en-US" baseline="0" dirty="0" smtClean="0"/>
              <a:t>) shows how we were able to reduce the number of calls to NXTVAL (but that’s another story).  Part </a:t>
            </a:r>
            <a:r>
              <a:rPr lang="en-US" baseline="0" dirty="0" err="1" smtClean="0"/>
              <a:t>c</a:t>
            </a:r>
            <a:r>
              <a:rPr lang="en-US" baseline="0" dirty="0" smtClean="0"/>
              <a:t> is important: it shows the load balance for the first iteration of the simulation with a “best guess” for load distribution (based on performance models of the kernels).  Using profile measurements of the 1</a:t>
            </a:r>
            <a:r>
              <a:rPr lang="en-US" baseline="30000" dirty="0" smtClean="0"/>
              <a:t>st</a:t>
            </a:r>
            <a:r>
              <a:rPr lang="en-US" baseline="0" dirty="0" smtClean="0"/>
              <a:t> iteration, we can adjust the load assignment for subsequent iterations without incurring the overhead of measurement or assignment (since each task cost is fairly static).  The moral of the story is that we make about a 40% improvement from the original (comparing (a) to (</a:t>
            </a:r>
            <a:r>
              <a:rPr lang="en-US" baseline="0" dirty="0" err="1" smtClean="0"/>
              <a:t>d</a:t>
            </a:r>
            <a:r>
              <a:rPr lang="en-US" baseline="0" dirty="0" smtClean="0"/>
              <a:t>)) and about an 8% improvement comparing (</a:t>
            </a:r>
            <a:r>
              <a:rPr lang="en-US" baseline="0" dirty="0" err="1" smtClean="0"/>
              <a:t>b</a:t>
            </a:r>
            <a:r>
              <a:rPr lang="en-US" baseline="0" dirty="0" smtClean="0"/>
              <a:t>) to (</a:t>
            </a:r>
            <a:r>
              <a:rPr lang="en-US" baseline="0" dirty="0" err="1" smtClean="0"/>
              <a:t>d</a:t>
            </a:r>
            <a:r>
              <a:rPr lang="en-US" baseline="0" dirty="0" smtClean="0"/>
              <a:t>) for all iterations except the first one.</a:t>
            </a:r>
            <a:endParaRPr lang="en-US" dirty="0" smtClean="0"/>
          </a:p>
          <a:p>
            <a:endParaRPr lang="en-US" dirty="0"/>
          </a:p>
        </p:txBody>
      </p:sp>
      <p:sp>
        <p:nvSpPr>
          <p:cNvPr id="4" name="Slide Number Placeholder 3"/>
          <p:cNvSpPr>
            <a:spLocks noGrp="1"/>
          </p:cNvSpPr>
          <p:nvPr>
            <p:ph type="sldNum" sz="quarter" idx="10"/>
          </p:nvPr>
        </p:nvSpPr>
        <p:spPr/>
        <p:txBody>
          <a:bodyPr/>
          <a:lstStyle/>
          <a:p>
            <a:fld id="{3B7BF4CD-2616-C64A-A387-79366CC7B41D}" type="slidenum">
              <a:rPr lang="en-US" smtClean="0"/>
              <a:pPr/>
              <a:t>29</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17600" y="666750"/>
            <a:ext cx="4649788" cy="3486150"/>
          </a:xfrm>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latin typeface="Times New Roman" charset="0"/>
                <a:ea typeface="ＭＳ Ｐゴシック" pitchFamily="-65" charset="-128"/>
                <a:cs typeface="ＭＳ Ｐゴシック" pitchFamily="-65" charset="-128"/>
              </a:rPr>
              <a:t>As mentioned before, the application was executed with 192 through 16800 processes in a strong scaling study (the total problem size did not change). The application shows poor scaling over 6144 processes, when communication dominates. This problem size might be too small for the larger processor counts?</a:t>
            </a:r>
            <a:endParaRPr lang="en-US" dirty="0" smtClean="0"/>
          </a:p>
          <a:p>
            <a:endParaRPr lang="en-US"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latin typeface="Times New Roman" charset="0"/>
                <a:ea typeface="ＭＳ Ｐゴシック" pitchFamily="-65" charset="-128"/>
                <a:cs typeface="ＭＳ Ｐゴシック" pitchFamily="-65" charset="-128"/>
              </a:rPr>
              <a:t>Broken down by timed regions, the scaling behavior is this (after 12k processes, only MPI routines are more than 5% of the total runtime)</a:t>
            </a:r>
          </a:p>
          <a:p>
            <a:endParaRPr lang="en-US" dirty="0"/>
          </a:p>
        </p:txBody>
      </p:sp>
      <p:sp>
        <p:nvSpPr>
          <p:cNvPr id="4" name="Slide Number Placeholder 3"/>
          <p:cNvSpPr>
            <a:spLocks noGrp="1"/>
          </p:cNvSpPr>
          <p:nvPr>
            <p:ph type="sldNum" sz="quarter" idx="10"/>
          </p:nvPr>
        </p:nvSpPr>
        <p:spPr/>
        <p:txBody>
          <a:bodyPr/>
          <a:lstStyle/>
          <a:p>
            <a:fld id="{3B7BF4CD-2616-C64A-A387-79366CC7B41D}" type="slidenum">
              <a:rPr lang="en-US" smtClean="0"/>
              <a:pPr/>
              <a:t>34</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17600" y="666750"/>
            <a:ext cx="4649788" cy="3486150"/>
          </a:xfrm>
        </p:spPr>
      </p:sp>
      <p:sp>
        <p:nvSpPr>
          <p:cNvPr id="3" name="Notes Placeholder 2"/>
          <p:cNvSpPr>
            <a:spLocks noGrp="1"/>
          </p:cNvSpPr>
          <p:nvPr>
            <p:ph type="body" idx="1"/>
          </p:nvPr>
        </p:nvSpPr>
        <p:spPr/>
        <p:txBody>
          <a:bodyPr>
            <a:normAutofit/>
          </a:bodyPr>
          <a:lstStyle/>
          <a:p>
            <a:r>
              <a:rPr lang="en-US" dirty="0" smtClean="0"/>
              <a:t>This figure shows the performance benefit when using the modified RK4 solver as compared to the original MPI only solver. The 64x1 test case (baseline) represents the MPI only version of the code with 64 processes, and the 16x4 measurements represent the </a:t>
            </a:r>
            <a:r>
              <a:rPr lang="en-US" dirty="0" err="1" smtClean="0"/>
              <a:t>MPI+OpenMP</a:t>
            </a:r>
            <a:r>
              <a:rPr lang="en-US" dirty="0" smtClean="0"/>
              <a:t> version with 16 processes and 4 threads each, using different scheduling methods. The guided schedule with 4 threads per process outperforms the MPI only version using the same hardware resources.</a:t>
            </a:r>
          </a:p>
          <a:p>
            <a:endParaRPr lang="en-US"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This figure shows the performance benefit when using the modified RK4 solver as compared to the original MPI only solver. The 96x1 test case (baseline) represents the MPI only version of the code with 96 processes, and the 16x6 measurements represent the </a:t>
            </a:r>
            <a:r>
              <a:rPr lang="en-US" dirty="0" err="1" smtClean="0"/>
              <a:t>MPI+OpenMP</a:t>
            </a:r>
            <a:r>
              <a:rPr lang="en-US" dirty="0" smtClean="0"/>
              <a:t> version with 16 processes and 6 threads each, using different scheduling methods. The guided schedule with 3 threads per process outperforms the MPI only version using the same hardware resources.</a:t>
            </a:r>
          </a:p>
          <a:p>
            <a:endParaRPr lang="en-US" dirty="0"/>
          </a:p>
        </p:txBody>
      </p:sp>
      <p:sp>
        <p:nvSpPr>
          <p:cNvPr id="4" name="Slide Number Placeholder 3"/>
          <p:cNvSpPr>
            <a:spLocks noGrp="1"/>
          </p:cNvSpPr>
          <p:nvPr>
            <p:ph type="sldNum" sz="quarter" idx="10"/>
          </p:nvPr>
        </p:nvSpPr>
        <p:spPr/>
        <p:txBody>
          <a:bodyPr/>
          <a:lstStyle/>
          <a:p>
            <a:fld id="{3B7BF4CD-2616-C64A-A387-79366CC7B41D}" type="slidenum">
              <a:rPr lang="en-US" smtClean="0"/>
              <a:pPr/>
              <a:t>35</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17600" y="666750"/>
            <a:ext cx="4649788" cy="3486150"/>
          </a:xfrm>
        </p:spPr>
      </p:sp>
      <p:sp>
        <p:nvSpPr>
          <p:cNvPr id="3" name="Notes Placeholder 2"/>
          <p:cNvSpPr>
            <a:spLocks noGrp="1"/>
          </p:cNvSpPr>
          <p:nvPr>
            <p:ph type="body" idx="1"/>
          </p:nvPr>
        </p:nvSpPr>
        <p:spPr/>
        <p:txBody>
          <a:bodyPr>
            <a:normAutofit/>
          </a:bodyPr>
          <a:lstStyle/>
          <a:p>
            <a:r>
              <a:rPr lang="en-US" dirty="0" smtClean="0"/>
              <a:t>This figure shows the original load imbalance in the RK4 solver using the default scheduling algorithm with 16 processes and 6 threads per process. The threads of execution arrive at the boundary cell exchange at different rates (Barrier), and the processes complete the boundary cell exchange at different rates (</a:t>
            </a:r>
            <a:r>
              <a:rPr lang="en-US" dirty="0" err="1" smtClean="0"/>
              <a:t>MPI_Wait</a:t>
            </a:r>
            <a:r>
              <a:rPr lang="en-US" dirty="0" smtClean="0"/>
              <a:t>). Only the master threads perform the exchange.</a:t>
            </a:r>
          </a:p>
          <a:p>
            <a:endParaRPr lang="en-US"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This figure shows the improved load balance in the RK4 solver using the guided scheduling algorithm with 16 processes and 6 threads per process. The threads of execution arrive at the boundary cell exchange at similar rates (Barrier), and the processes complete the boundary cell exchange at more similar rates (</a:t>
            </a:r>
            <a:r>
              <a:rPr lang="en-US" dirty="0" err="1" smtClean="0"/>
              <a:t>MPI_Wait</a:t>
            </a:r>
            <a:r>
              <a:rPr lang="en-US" dirty="0" smtClean="0"/>
              <a:t>). Additional work is needed to eliminate the barrier and Wait times by overlapping communication and computation.</a:t>
            </a:r>
          </a:p>
          <a:p>
            <a:endParaRPr lang="en-US" dirty="0"/>
          </a:p>
        </p:txBody>
      </p:sp>
      <p:sp>
        <p:nvSpPr>
          <p:cNvPr id="4" name="Slide Number Placeholder 3"/>
          <p:cNvSpPr>
            <a:spLocks noGrp="1"/>
          </p:cNvSpPr>
          <p:nvPr>
            <p:ph type="sldNum" sz="quarter" idx="10"/>
          </p:nvPr>
        </p:nvSpPr>
        <p:spPr/>
        <p:txBody>
          <a:bodyPr/>
          <a:lstStyle/>
          <a:p>
            <a:fld id="{3B7BF4CD-2616-C64A-A387-79366CC7B41D}" type="slidenum">
              <a:rPr lang="en-US" smtClean="0"/>
              <a:pPr/>
              <a:t>36</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17600" y="666750"/>
            <a:ext cx="4649788" cy="3486150"/>
          </a:xfrm>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dirty="0" smtClean="0"/>
              <a:t>This figure shows the RK4 solver using the guided scheduling algorithm with 256 processes and 64 threads per process on </a:t>
            </a:r>
            <a:r>
              <a:rPr lang="en-US" sz="1200" dirty="0" err="1" smtClean="0"/>
              <a:t>vesta</a:t>
            </a:r>
            <a:r>
              <a:rPr lang="en-US" sz="1200" dirty="0" smtClean="0"/>
              <a:t> (BG/Q). The worker threads are well balanced, but the time spent in the halo exchange still dominates. Additional work is needed to eliminate the barrier and Wait times by overlapping communication and computation.</a:t>
            </a:r>
          </a:p>
          <a:p>
            <a:endParaRPr lang="en-US" dirty="0"/>
          </a:p>
        </p:txBody>
      </p:sp>
      <p:sp>
        <p:nvSpPr>
          <p:cNvPr id="4" name="Slide Number Placeholder 3"/>
          <p:cNvSpPr>
            <a:spLocks noGrp="1"/>
          </p:cNvSpPr>
          <p:nvPr>
            <p:ph type="sldNum" sz="quarter" idx="10"/>
          </p:nvPr>
        </p:nvSpPr>
        <p:spPr/>
        <p:txBody>
          <a:bodyPr/>
          <a:lstStyle/>
          <a:p>
            <a:fld id="{3B7BF4CD-2616-C64A-A387-79366CC7B41D}" type="slidenum">
              <a:rPr lang="en-US" smtClean="0"/>
              <a:pPr/>
              <a:t>37</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29" name="Rectangle 7"/>
          <p:cNvSpPr>
            <a:spLocks noGrp="1" noChangeArrowheads="1"/>
          </p:cNvSpPr>
          <p:nvPr>
            <p:ph type="sldNum" sz="quarter" idx="5"/>
          </p:nvPr>
        </p:nvSpPr>
        <p:spPr>
          <a:noFill/>
        </p:spPr>
        <p:txBody>
          <a:bodyPr/>
          <a:lstStyle/>
          <a:p>
            <a:fld id="{39981536-1708-0742-9085-02943C481083}" type="slidenum">
              <a:rPr lang="en-US"/>
              <a:pPr/>
              <a:t>7</a:t>
            </a:fld>
            <a:endParaRPr lang="en-US"/>
          </a:p>
        </p:txBody>
      </p:sp>
      <p:sp>
        <p:nvSpPr>
          <p:cNvPr id="99330" name="Rectangle 1026"/>
          <p:cNvSpPr>
            <a:spLocks noGrp="1" noRot="1" noChangeAspect="1" noChangeArrowheads="1" noTextEdit="1"/>
          </p:cNvSpPr>
          <p:nvPr>
            <p:ph type="sldImg"/>
          </p:nvPr>
        </p:nvSpPr>
        <p:spPr>
          <a:solidFill>
            <a:srgbClr val="FFFFFF"/>
          </a:solidFill>
          <a:ln/>
        </p:spPr>
      </p:sp>
      <p:sp>
        <p:nvSpPr>
          <p:cNvPr id="99331" name="Rectangle 1027"/>
          <p:cNvSpPr>
            <a:spLocks noGrp="1" noChangeArrowheads="1"/>
          </p:cNvSpPr>
          <p:nvPr>
            <p:ph type="body" idx="1"/>
          </p:nvPr>
        </p:nvSpPr>
        <p:spPr>
          <a:solidFill>
            <a:srgbClr val="FFFFFF"/>
          </a:solidFill>
          <a:ln>
            <a:solidFill>
              <a:srgbClr val="000000"/>
            </a:solidFill>
          </a:ln>
        </p:spPr>
        <p:txBody>
          <a:bodyPr/>
          <a:lstStyle/>
          <a:p>
            <a:endParaRPr lang="en-US">
              <a:ea typeface="ＭＳ Ｐゴシック" charset="-128"/>
              <a:cs typeface="ＭＳ Ｐゴシック" charset="-128"/>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17600" y="666750"/>
            <a:ext cx="4649788" cy="3486150"/>
          </a:xfrm>
        </p:spPr>
      </p:sp>
      <p:sp>
        <p:nvSpPr>
          <p:cNvPr id="3" name="Notes Placeholder 2"/>
          <p:cNvSpPr>
            <a:spLocks noGrp="1"/>
          </p:cNvSpPr>
          <p:nvPr>
            <p:ph type="body" idx="1"/>
          </p:nvPr>
        </p:nvSpPr>
        <p:spPr/>
        <p:txBody>
          <a:bodyPr/>
          <a:lstStyle/>
          <a:p>
            <a:r>
              <a:rPr lang="en-US" dirty="0" smtClean="0"/>
              <a:t>The</a:t>
            </a:r>
            <a:r>
              <a:rPr lang="en-US" baseline="0" dirty="0" smtClean="0"/>
              <a:t> work that is being shared between the CPU and GPU is the ion/electron pushing.</a:t>
            </a:r>
            <a:endParaRPr lang="en-US" dirty="0"/>
          </a:p>
        </p:txBody>
      </p:sp>
      <p:sp>
        <p:nvSpPr>
          <p:cNvPr id="4" name="Slide Number Placeholder 3"/>
          <p:cNvSpPr>
            <a:spLocks noGrp="1"/>
          </p:cNvSpPr>
          <p:nvPr>
            <p:ph type="sldNum" idx="10"/>
          </p:nvPr>
        </p:nvSpPr>
        <p:spPr/>
        <p:txBody>
          <a:bodyPr/>
          <a:lstStyle/>
          <a:p>
            <a:fld id="{C7882726-477D-7C4B-A881-05C31D99C4E7}" type="slidenum">
              <a:rPr lang="en-US" smtClean="0"/>
              <a:pPr/>
              <a:t>41</a:t>
            </a:fld>
            <a:endParaRPr lang="en-US" dirty="0"/>
          </a:p>
        </p:txBody>
      </p:sp>
    </p:spTree>
    <p:extLst>
      <p:ext uri="{BB962C8B-B14F-4D97-AF65-F5344CB8AC3E}">
        <p14:creationId xmlns:p14="http://schemas.microsoft.com/office/powerpoint/2010/main" val="11885266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17600" y="666750"/>
            <a:ext cx="4649788" cy="3486150"/>
          </a:xfrm>
        </p:spPr>
      </p:sp>
      <p:sp>
        <p:nvSpPr>
          <p:cNvPr id="3" name="Notes Placeholder 2"/>
          <p:cNvSpPr>
            <a:spLocks noGrp="1"/>
          </p:cNvSpPr>
          <p:nvPr>
            <p:ph type="body" idx="1"/>
          </p:nvPr>
        </p:nvSpPr>
        <p:spPr/>
        <p:txBody>
          <a:bodyPr>
            <a:normAutofit/>
          </a:bodyPr>
          <a:lstStyle/>
          <a:p>
            <a:r>
              <a:rPr lang="en-US" dirty="0" smtClean="0"/>
              <a:t>Figure 1. A snapshot of turbulent magnetic field lines (red) inside a coronal hole that expands from a small patch on the solar surface to 5 solar radii. AW, launched by convective motions on the photosphere, propagate in the inhomogeneous Solar atmosphere, producing primary reflected waves that interact non-linearly with the outward waves, driving a turbulent cascade. This cascade continues with secondary reflections in a very complex interplay between wave reflections and nonlinear interactions. Selected slices across the simulation domain show contours of plasma current, indicating the generation of small-scale structures where the turbulent energy ultimately dissipates.</a:t>
            </a:r>
            <a:endParaRPr lang="en-US" dirty="0"/>
          </a:p>
        </p:txBody>
      </p:sp>
      <p:sp>
        <p:nvSpPr>
          <p:cNvPr id="4" name="Slide Number Placeholder 3"/>
          <p:cNvSpPr>
            <a:spLocks noGrp="1"/>
          </p:cNvSpPr>
          <p:nvPr>
            <p:ph type="sldNum" sz="quarter" idx="10"/>
          </p:nvPr>
        </p:nvSpPr>
        <p:spPr/>
        <p:txBody>
          <a:bodyPr/>
          <a:lstStyle/>
          <a:p>
            <a:fld id="{3B7BF4CD-2616-C64A-A387-79366CC7B41D}" type="slidenum">
              <a:rPr lang="en-US" smtClean="0"/>
              <a:pPr/>
              <a:t>49</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17600" y="666750"/>
            <a:ext cx="4649788" cy="3486150"/>
          </a:xfrm>
        </p:spPr>
      </p:sp>
      <p:sp>
        <p:nvSpPr>
          <p:cNvPr id="3" name="Notes Placeholder 2"/>
          <p:cNvSpPr>
            <a:spLocks noGrp="1"/>
          </p:cNvSpPr>
          <p:nvPr>
            <p:ph type="body" idx="1"/>
          </p:nvPr>
        </p:nvSpPr>
        <p:spPr/>
        <p:txBody>
          <a:bodyPr/>
          <a:lstStyle/>
          <a:p>
            <a:r>
              <a:rPr lang="en-US" dirty="0" smtClean="0"/>
              <a:t>Yes, it is a fully connected torus – but there is still a correlation…</a:t>
            </a:r>
            <a:endParaRPr lang="en-US" dirty="0"/>
          </a:p>
        </p:txBody>
      </p:sp>
      <p:sp>
        <p:nvSpPr>
          <p:cNvPr id="4" name="Slide Number Placeholder 3"/>
          <p:cNvSpPr>
            <a:spLocks noGrp="1"/>
          </p:cNvSpPr>
          <p:nvPr>
            <p:ph type="sldNum" sz="quarter" idx="10"/>
          </p:nvPr>
        </p:nvSpPr>
        <p:spPr/>
        <p:txBody>
          <a:bodyPr/>
          <a:lstStyle/>
          <a:p>
            <a:fld id="{E4496734-4D76-2644-B6A3-DCA7923297CE}" type="slidenum">
              <a:rPr lang="en-US" smtClean="0"/>
              <a:pPr/>
              <a:t>58</a:t>
            </a:fld>
            <a:endParaRPr lang="en-US"/>
          </a:p>
        </p:txBody>
      </p:sp>
    </p:spTree>
    <p:extLst>
      <p:ext uri="{BB962C8B-B14F-4D97-AF65-F5344CB8AC3E}">
        <p14:creationId xmlns:p14="http://schemas.microsoft.com/office/powerpoint/2010/main" val="33896736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1378" name="Rectangle 7"/>
          <p:cNvSpPr>
            <a:spLocks noGrp="1" noChangeArrowheads="1"/>
          </p:cNvSpPr>
          <p:nvPr>
            <p:ph type="sldNum" sz="quarter" idx="5"/>
          </p:nvPr>
        </p:nvSpPr>
        <p:spPr>
          <a:noFill/>
        </p:spPr>
        <p:txBody>
          <a:bodyPr/>
          <a:lstStyle/>
          <a:p>
            <a:fld id="{B7E0F308-B36E-5942-A211-5B5FA94AA606}" type="slidenum">
              <a:rPr lang="en-US"/>
              <a:pPr/>
              <a:t>8</a:t>
            </a:fld>
            <a:endParaRPr lang="en-US"/>
          </a:p>
        </p:txBody>
      </p:sp>
      <p:sp>
        <p:nvSpPr>
          <p:cNvPr id="101379" name="Text Box 1026"/>
          <p:cNvSpPr>
            <a:spLocks noGrp="1" noRot="1" noChangeAspect="1" noChangeArrowheads="1"/>
          </p:cNvSpPr>
          <p:nvPr>
            <p:ph type="sldImg"/>
          </p:nvPr>
        </p:nvSpPr>
        <p:spPr>
          <a:solidFill>
            <a:srgbClr val="FFFFFF"/>
          </a:solidFill>
          <a:ln/>
        </p:spPr>
      </p:sp>
      <p:sp>
        <p:nvSpPr>
          <p:cNvPr id="101380" name="Text Box 1027"/>
          <p:cNvSpPr>
            <a:spLocks noGrp="1" noChangeArrowheads="1"/>
          </p:cNvSpPr>
          <p:nvPr>
            <p:ph type="body" idx="1"/>
          </p:nvPr>
        </p:nvSpPr>
        <p:spPr>
          <a:xfrm>
            <a:off x="918012" y="4375031"/>
            <a:ext cx="5049069" cy="4079964"/>
          </a:xfrm>
          <a:noFill/>
          <a:ln/>
        </p:spPr>
        <p:txBody>
          <a:bodyPr wrap="none" anchor="ctr"/>
          <a:lstStyle/>
          <a:p>
            <a:endParaRPr lang="en-US">
              <a:ea typeface="ＭＳ Ｐゴシック" charset="-128"/>
              <a:cs typeface="ＭＳ Ｐゴシック" charset="-128"/>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4450" name="Rectangle 7"/>
          <p:cNvSpPr>
            <a:spLocks noGrp="1" noChangeArrowheads="1"/>
          </p:cNvSpPr>
          <p:nvPr>
            <p:ph type="sldNum" sz="quarter" idx="5"/>
          </p:nvPr>
        </p:nvSpPr>
        <p:spPr>
          <a:noFill/>
        </p:spPr>
        <p:txBody>
          <a:bodyPr/>
          <a:lstStyle/>
          <a:p>
            <a:fld id="{44DC03BC-AA04-2241-A112-ECFE10916555}" type="slidenum">
              <a:rPr lang="en-US"/>
              <a:pPr/>
              <a:t>10</a:t>
            </a:fld>
            <a:endParaRPr lang="en-US"/>
          </a:p>
        </p:txBody>
      </p:sp>
      <p:sp>
        <p:nvSpPr>
          <p:cNvPr id="104451" name="Text Box 1026"/>
          <p:cNvSpPr>
            <a:spLocks noGrp="1" noRot="1" noChangeAspect="1" noChangeArrowheads="1"/>
          </p:cNvSpPr>
          <p:nvPr>
            <p:ph type="sldImg"/>
          </p:nvPr>
        </p:nvSpPr>
        <p:spPr>
          <a:solidFill>
            <a:srgbClr val="FFFFFF"/>
          </a:solidFill>
          <a:ln/>
        </p:spPr>
      </p:sp>
      <p:sp>
        <p:nvSpPr>
          <p:cNvPr id="104452" name="Text Box 1027"/>
          <p:cNvSpPr>
            <a:spLocks noGrp="1" noChangeArrowheads="1"/>
          </p:cNvSpPr>
          <p:nvPr>
            <p:ph type="body" idx="1"/>
          </p:nvPr>
        </p:nvSpPr>
        <p:spPr>
          <a:xfrm>
            <a:off x="918012" y="4375031"/>
            <a:ext cx="5049069" cy="4079964"/>
          </a:xfrm>
          <a:noFill/>
          <a:ln/>
        </p:spPr>
        <p:txBody>
          <a:bodyPr wrap="none" anchor="ctr"/>
          <a:lstStyle/>
          <a:p>
            <a:endParaRPr lang="en-US">
              <a:ea typeface="ＭＳ Ｐゴシック" charset="-128"/>
              <a:cs typeface="ＭＳ Ｐゴシック" charset="-128"/>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7522" name="Rectangle 7"/>
          <p:cNvSpPr>
            <a:spLocks noGrp="1" noChangeArrowheads="1"/>
          </p:cNvSpPr>
          <p:nvPr>
            <p:ph type="sldNum" sz="quarter" idx="5"/>
          </p:nvPr>
        </p:nvSpPr>
        <p:spPr>
          <a:noFill/>
        </p:spPr>
        <p:txBody>
          <a:bodyPr/>
          <a:lstStyle/>
          <a:p>
            <a:fld id="{324655BB-128F-A347-8361-B487177A5A8A}" type="slidenum">
              <a:rPr lang="en-US"/>
              <a:pPr/>
              <a:t>12</a:t>
            </a:fld>
            <a:endParaRPr lang="en-US"/>
          </a:p>
        </p:txBody>
      </p:sp>
      <p:sp>
        <p:nvSpPr>
          <p:cNvPr id="107523" name="Text Box 1026"/>
          <p:cNvSpPr>
            <a:spLocks noGrp="1" noRot="1" noChangeAspect="1" noChangeArrowheads="1"/>
          </p:cNvSpPr>
          <p:nvPr>
            <p:ph type="sldImg"/>
          </p:nvPr>
        </p:nvSpPr>
        <p:spPr>
          <a:solidFill>
            <a:srgbClr val="FFFFFF"/>
          </a:solidFill>
          <a:ln/>
        </p:spPr>
      </p:sp>
      <p:sp>
        <p:nvSpPr>
          <p:cNvPr id="107524" name="Text Box 1027"/>
          <p:cNvSpPr>
            <a:spLocks noGrp="1" noChangeArrowheads="1"/>
          </p:cNvSpPr>
          <p:nvPr>
            <p:ph type="body" idx="1"/>
          </p:nvPr>
        </p:nvSpPr>
        <p:spPr>
          <a:xfrm>
            <a:off x="918012" y="4375031"/>
            <a:ext cx="5049069" cy="4079964"/>
          </a:xfrm>
          <a:noFill/>
          <a:ln/>
        </p:spPr>
        <p:txBody>
          <a:bodyPr wrap="none" anchor="ctr"/>
          <a:lstStyle/>
          <a:p>
            <a:endParaRPr lang="en-US">
              <a:ea typeface="ＭＳ Ｐゴシック" charset="-128"/>
              <a:cs typeface="ＭＳ Ｐゴシック" charset="-128"/>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9570" name="Rectangle 7"/>
          <p:cNvSpPr>
            <a:spLocks noGrp="1" noChangeArrowheads="1"/>
          </p:cNvSpPr>
          <p:nvPr>
            <p:ph type="sldNum" sz="quarter" idx="5"/>
          </p:nvPr>
        </p:nvSpPr>
        <p:spPr>
          <a:noFill/>
        </p:spPr>
        <p:txBody>
          <a:bodyPr/>
          <a:lstStyle/>
          <a:p>
            <a:fld id="{2FE8010E-4CA5-FD48-8DF6-0EC4834DF45F}" type="slidenum">
              <a:rPr lang="en-US"/>
              <a:pPr/>
              <a:t>13</a:t>
            </a:fld>
            <a:endParaRPr lang="en-US"/>
          </a:p>
        </p:txBody>
      </p:sp>
      <p:sp>
        <p:nvSpPr>
          <p:cNvPr id="109571" name="Text Box 1026"/>
          <p:cNvSpPr txBox="1">
            <a:spLocks noChangeArrowheads="1"/>
          </p:cNvSpPr>
          <p:nvPr/>
        </p:nvSpPr>
        <p:spPr bwMode="auto">
          <a:xfrm>
            <a:off x="1117235" y="667378"/>
            <a:ext cx="4649031" cy="3485194"/>
          </a:xfrm>
          <a:prstGeom prst="rect">
            <a:avLst/>
          </a:prstGeom>
          <a:solidFill>
            <a:srgbClr val="FFFFFF"/>
          </a:solidFill>
          <a:ln w="9525">
            <a:solidFill>
              <a:srgbClr val="000000"/>
            </a:solidFill>
            <a:miter lim="800000"/>
            <a:headEnd/>
            <a:tailEnd/>
          </a:ln>
        </p:spPr>
        <p:txBody>
          <a:bodyPr wrap="none" anchor="ctr">
            <a:prstTxWarp prst="textNoShape">
              <a:avLst/>
            </a:prstTxWarp>
          </a:bodyPr>
          <a:lstStyle/>
          <a:p>
            <a:endParaRPr lang="en-US"/>
          </a:p>
        </p:txBody>
      </p:sp>
      <p:sp>
        <p:nvSpPr>
          <p:cNvPr id="109572" name="Text Box 1027"/>
          <p:cNvSpPr>
            <a:spLocks noGrp="1" noChangeArrowheads="1"/>
          </p:cNvSpPr>
          <p:nvPr>
            <p:ph type="body"/>
          </p:nvPr>
        </p:nvSpPr>
        <p:spPr>
          <a:xfrm>
            <a:off x="918012" y="4375031"/>
            <a:ext cx="5049069" cy="4087688"/>
          </a:xfrm>
          <a:solidFill>
            <a:srgbClr val="FFFFFF"/>
          </a:solidFill>
          <a:ln w="9360">
            <a:solidFill>
              <a:srgbClr val="000000"/>
            </a:solidFill>
          </a:ln>
        </p:spPr>
        <p:txBody>
          <a:bodyPr wrap="none" anchor="ctr"/>
          <a:lstStyle/>
          <a:p>
            <a:endParaRPr lang="en-US">
              <a:ea typeface="ＭＳ Ｐゴシック" charset="-128"/>
              <a:cs typeface="ＭＳ Ｐゴシック" charset="-128"/>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7" name="Rectangle 7"/>
          <p:cNvSpPr>
            <a:spLocks noGrp="1"/>
          </p:cNvSpPr>
          <p:nvPr>
            <p:ph type="sldNum" sz="quarter" idx="5"/>
          </p:nvPr>
        </p:nvSpPr>
        <p:spPr>
          <a:noFill/>
        </p:spPr>
        <p:txBody>
          <a:bodyPr/>
          <a:lstStyle/>
          <a:p>
            <a:fld id="{56B88641-D452-F541-979E-E2FDA8696556}" type="slidenum">
              <a:rPr lang="en-US"/>
              <a:pPr/>
              <a:t>14</a:t>
            </a:fld>
            <a:endParaRPr lang="en-US"/>
          </a:p>
        </p:txBody>
      </p:sp>
      <p:sp>
        <p:nvSpPr>
          <p:cNvPr id="111618" name="Rectangle 2"/>
          <p:cNvSpPr>
            <a:spLocks noGrp="1" noRot="1" noChangeAspect="1" noChangeArrowheads="1" noTextEdit="1"/>
          </p:cNvSpPr>
          <p:nvPr>
            <p:ph type="sldImg"/>
          </p:nvPr>
        </p:nvSpPr>
        <p:spPr>
          <a:ln/>
        </p:spPr>
      </p:sp>
      <p:sp>
        <p:nvSpPr>
          <p:cNvPr id="111619" name="Rectangle 3"/>
          <p:cNvSpPr>
            <a:spLocks noGrp="1"/>
          </p:cNvSpPr>
          <p:nvPr>
            <p:ph type="body" idx="1"/>
          </p:nvPr>
        </p:nvSpPr>
        <p:spPr>
          <a:noFill/>
          <a:ln/>
        </p:spPr>
        <p:txBody>
          <a:bodyPr/>
          <a:lstStyle/>
          <a:p>
            <a:r>
              <a:rPr lang="en-US">
                <a:ea typeface="ＭＳ Ｐゴシック" charset="-128"/>
                <a:cs typeface="ＭＳ Ｐゴシック" charset="-128"/>
              </a:rPr>
              <a:t>logical topology</a:t>
            </a:r>
          </a:p>
          <a:p>
            <a:r>
              <a:rPr lang="en-US">
                <a:ea typeface="ＭＳ Ｐゴシック" charset="-128"/>
                <a:cs typeface="ＭＳ Ｐゴシック" charset="-128"/>
              </a:rPr>
              <a:t>Top-down view of domain, decomposed along x,y into pencils (z-axis) all z data allocated to one processor</a:t>
            </a:r>
          </a:p>
          <a:p>
            <a:r>
              <a:rPr lang="en-US">
                <a:ea typeface="ＭＳ Ｐゴシック" charset="-128"/>
                <a:cs typeface="ＭＳ Ｐゴシック" charset="-128"/>
              </a:rPr>
              <a:t>Each processor processes through the z dimension to launch neighbors quickly</a:t>
            </a:r>
          </a:p>
          <a:p>
            <a:r>
              <a:rPr lang="en-US">
                <a:ea typeface="ＭＳ Ｐゴシック" charset="-128"/>
                <a:cs typeface="ＭＳ Ｐゴシック" charset="-128"/>
              </a:rPr>
              <a:t>The numbers in the cells represent the MPI ranks in the logical topology</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5" name="Rectangle 2"/>
          <p:cNvSpPr>
            <a:spLocks noGrp="1" noRot="1" noChangeAspect="1" noChangeArrowheads="1" noTextEdit="1"/>
          </p:cNvSpPr>
          <p:nvPr>
            <p:ph type="sldImg"/>
          </p:nvPr>
        </p:nvSpPr>
        <p:spPr>
          <a:ln/>
        </p:spPr>
      </p:sp>
      <p:sp>
        <p:nvSpPr>
          <p:cNvPr id="113666" name="Rectangle 3"/>
          <p:cNvSpPr>
            <a:spLocks noGrp="1" noChangeArrowheads="1"/>
          </p:cNvSpPr>
          <p:nvPr>
            <p:ph type="body" idx="1"/>
          </p:nvPr>
        </p:nvSpPr>
        <p:spPr>
          <a:noFill/>
          <a:ln/>
        </p:spPr>
        <p:txBody>
          <a:bodyPr/>
          <a:lstStyle/>
          <a:p>
            <a:endParaRPr lang="en-US">
              <a:ea typeface="ＭＳ Ｐゴシック" charset="-128"/>
              <a:cs typeface="ＭＳ Ｐゴシック" charset="-128"/>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3" name="Rectangle 2"/>
          <p:cNvSpPr>
            <a:spLocks noGrp="1" noRot="1" noChangeAspect="1" noChangeArrowheads="1" noTextEdit="1"/>
          </p:cNvSpPr>
          <p:nvPr>
            <p:ph type="sldImg"/>
          </p:nvPr>
        </p:nvSpPr>
        <p:spPr>
          <a:ln/>
        </p:spPr>
      </p:sp>
      <p:sp>
        <p:nvSpPr>
          <p:cNvPr id="115714" name="Rectangle 3"/>
          <p:cNvSpPr>
            <a:spLocks noGrp="1" noChangeArrowheads="1"/>
          </p:cNvSpPr>
          <p:nvPr>
            <p:ph type="body" idx="1"/>
          </p:nvPr>
        </p:nvSpPr>
        <p:spPr>
          <a:noFill/>
          <a:ln/>
        </p:spPr>
        <p:txBody>
          <a:bodyPr/>
          <a:lstStyle/>
          <a:p>
            <a:endParaRPr lang="en-US">
              <a:ea typeface="ＭＳ Ｐゴシック" charset="-128"/>
              <a:cs typeface="ＭＳ Ｐゴシック" charset="-128"/>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4" name="Rectangle 3"/>
          <p:cNvSpPr/>
          <p:nvPr/>
        </p:nvSpPr>
        <p:spPr>
          <a:xfrm>
            <a:off x="0" y="6356350"/>
            <a:ext cx="9144000" cy="501650"/>
          </a:xfrm>
          <a:prstGeom prst="rect">
            <a:avLst/>
          </a:prstGeom>
          <a:solidFill>
            <a:srgbClr val="00533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ctrTitle"/>
          </p:nvPr>
        </p:nvSpPr>
        <p:spPr>
          <a:xfrm>
            <a:off x="0" y="1327604"/>
            <a:ext cx="9144000" cy="1470025"/>
          </a:xfrm>
        </p:spPr>
        <p:txBody>
          <a:bodyPr/>
          <a:lstStyle>
            <a:lvl1pPr algn="ctr">
              <a:defRPr sz="4400" b="1"/>
            </a:lvl1pPr>
          </a:lstStyle>
          <a:p>
            <a:r>
              <a:rPr lang="en-US" dirty="0" smtClean="0"/>
              <a:t>Click to edit Master title style</a:t>
            </a:r>
            <a:endParaRPr lang="en-US" dirty="0"/>
          </a:p>
        </p:txBody>
      </p:sp>
      <p:sp>
        <p:nvSpPr>
          <p:cNvPr id="3" name="Subtitle 2"/>
          <p:cNvSpPr>
            <a:spLocks noGrp="1"/>
          </p:cNvSpPr>
          <p:nvPr>
            <p:ph type="subTitle" idx="1"/>
          </p:nvPr>
        </p:nvSpPr>
        <p:spPr>
          <a:xfrm>
            <a:off x="0" y="3365500"/>
            <a:ext cx="91440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6" name="Footer Placeholder 4"/>
          <p:cNvSpPr>
            <a:spLocks noGrp="1"/>
          </p:cNvSpPr>
          <p:nvPr>
            <p:ph type="ftr" sz="quarter" idx="11"/>
          </p:nvPr>
        </p:nvSpPr>
        <p:spPr/>
        <p:txBody>
          <a:bodyPr/>
          <a:lstStyle>
            <a:lvl1pPr>
              <a:defRPr/>
            </a:lvl1pPr>
          </a:lstStyle>
          <a:p>
            <a:pPr>
              <a:defRPr/>
            </a:pPr>
            <a:r>
              <a:rPr lang="en-US" dirty="0" smtClean="0"/>
              <a:t>Parallel Performance Tools: A Short Course, </a:t>
            </a:r>
            <a:r>
              <a:rPr lang="en-US" dirty="0" err="1" smtClean="0"/>
              <a:t>Beihang</a:t>
            </a:r>
            <a:r>
              <a:rPr lang="en-US" dirty="0" smtClean="0"/>
              <a:t> University, December 2-4, 2013</a:t>
            </a:r>
            <a:endParaRPr lang="en-US" dirty="0"/>
          </a:p>
        </p:txBody>
      </p:sp>
      <p:sp>
        <p:nvSpPr>
          <p:cNvPr id="7" name="Slide Number Placeholder 5"/>
          <p:cNvSpPr>
            <a:spLocks noGrp="1"/>
          </p:cNvSpPr>
          <p:nvPr>
            <p:ph type="sldNum" sz="quarter" idx="12"/>
          </p:nvPr>
        </p:nvSpPr>
        <p:spPr/>
        <p:txBody>
          <a:bodyPr/>
          <a:lstStyle>
            <a:lvl1pPr>
              <a:defRPr/>
            </a:lvl1pPr>
          </a:lstStyle>
          <a:p>
            <a:pPr>
              <a:defRPr/>
            </a:pPr>
            <a:fld id="{9B668E9D-7EE0-A64C-88B9-5C80C428C524}" type="slidenum">
              <a:rPr lang="en-US"/>
              <a:pPr>
                <a:defRPr/>
              </a:pPr>
              <a:t>‹#›</a:t>
            </a:fld>
            <a:endParaRPr lang="en-US"/>
          </a:p>
        </p:txBody>
      </p:sp>
      <p:pic>
        <p:nvPicPr>
          <p:cNvPr id="8" name="Picture 7" descr="three-sisters.png"/>
          <p:cNvPicPr>
            <a:picLocks noChangeAspect="1"/>
          </p:cNvPicPr>
          <p:nvPr userDrawn="1"/>
        </p:nvPicPr>
        <p:blipFill>
          <a:blip r:embed="rId2"/>
          <a:srcRect b="19512"/>
          <a:stretch>
            <a:fillRect/>
          </a:stretch>
        </p:blipFill>
        <p:spPr>
          <a:xfrm>
            <a:off x="0" y="-3009"/>
            <a:ext cx="9144000" cy="1281768"/>
          </a:xfrm>
          <a:prstGeom prst="rect">
            <a:avLst/>
          </a:prstGeom>
        </p:spPr>
      </p:pic>
    </p:spTree>
    <p:extLst>
      <p:ext uri="{BB962C8B-B14F-4D97-AF65-F5344CB8AC3E}">
        <p14:creationId xmlns:p14="http://schemas.microsoft.com/office/powerpoint/2010/main" val="13519640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1"/>
          </p:nvPr>
        </p:nvSpPr>
        <p:spPr/>
        <p:txBody>
          <a:bodyPr/>
          <a:lstStyle>
            <a:lvl1pPr>
              <a:defRPr/>
            </a:lvl1pPr>
          </a:lstStyle>
          <a:p>
            <a:pPr>
              <a:defRPr/>
            </a:pPr>
            <a:r>
              <a:rPr lang="en-US" dirty="0" smtClean="0"/>
              <a:t>Parallel Performance Tools: A Short Course, </a:t>
            </a:r>
            <a:r>
              <a:rPr lang="en-US" dirty="0" err="1" smtClean="0"/>
              <a:t>Beihang</a:t>
            </a:r>
            <a:r>
              <a:rPr lang="en-US" dirty="0" smtClean="0"/>
              <a:t> University, December 2-4, 2013</a:t>
            </a:r>
            <a:endParaRPr lang="en-US" dirty="0"/>
          </a:p>
        </p:txBody>
      </p:sp>
      <p:sp>
        <p:nvSpPr>
          <p:cNvPr id="6" name="Slide Number Placeholder 5"/>
          <p:cNvSpPr>
            <a:spLocks noGrp="1"/>
          </p:cNvSpPr>
          <p:nvPr>
            <p:ph type="sldNum" sz="quarter" idx="12"/>
          </p:nvPr>
        </p:nvSpPr>
        <p:spPr/>
        <p:txBody>
          <a:bodyPr/>
          <a:lstStyle>
            <a:lvl1pPr>
              <a:defRPr/>
            </a:lvl1pPr>
          </a:lstStyle>
          <a:p>
            <a:pPr>
              <a:defRPr/>
            </a:pPr>
            <a:fld id="{C0E97ACE-2A84-A441-B7E5-D72799696307}" type="slidenum">
              <a:rPr lang="en-US"/>
              <a:pPr>
                <a:defRPr/>
              </a:pPr>
              <a:t>‹#›</a:t>
            </a:fld>
            <a:endParaRPr lang="en-US"/>
          </a:p>
        </p:txBody>
      </p:sp>
    </p:spTree>
    <p:extLst>
      <p:ext uri="{BB962C8B-B14F-4D97-AF65-F5344CB8AC3E}">
        <p14:creationId xmlns:p14="http://schemas.microsoft.com/office/powerpoint/2010/main" val="407795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1"/>
          </p:nvPr>
        </p:nvSpPr>
        <p:spPr/>
        <p:txBody>
          <a:bodyPr/>
          <a:lstStyle>
            <a:lvl1pPr>
              <a:defRPr/>
            </a:lvl1pPr>
          </a:lstStyle>
          <a:p>
            <a:pPr>
              <a:defRPr/>
            </a:pPr>
            <a:r>
              <a:rPr lang="en-US" dirty="0" smtClean="0"/>
              <a:t>Parallel Performance Tools: A Short Course, </a:t>
            </a:r>
            <a:r>
              <a:rPr lang="en-US" dirty="0" err="1" smtClean="0"/>
              <a:t>Beihang</a:t>
            </a:r>
            <a:r>
              <a:rPr lang="en-US" dirty="0" smtClean="0"/>
              <a:t> University, December 2-4, 2013</a:t>
            </a:r>
            <a:endParaRPr lang="en-US" dirty="0"/>
          </a:p>
        </p:txBody>
      </p:sp>
      <p:sp>
        <p:nvSpPr>
          <p:cNvPr id="6" name="Slide Number Placeholder 5"/>
          <p:cNvSpPr>
            <a:spLocks noGrp="1"/>
          </p:cNvSpPr>
          <p:nvPr>
            <p:ph type="sldNum" sz="quarter" idx="12"/>
          </p:nvPr>
        </p:nvSpPr>
        <p:spPr/>
        <p:txBody>
          <a:bodyPr/>
          <a:lstStyle>
            <a:lvl1pPr>
              <a:defRPr/>
            </a:lvl1pPr>
          </a:lstStyle>
          <a:p>
            <a:pPr>
              <a:defRPr/>
            </a:pPr>
            <a:fld id="{DADED27D-FC7F-E54B-9AF3-B188FB6C3E37}" type="slidenum">
              <a:rPr lang="en-US"/>
              <a:pPr>
                <a:defRPr/>
              </a:pPr>
              <a:t>‹#›</a:t>
            </a:fld>
            <a:endParaRPr lang="en-US"/>
          </a:p>
        </p:txBody>
      </p:sp>
    </p:spTree>
    <p:extLst>
      <p:ext uri="{BB962C8B-B14F-4D97-AF65-F5344CB8AC3E}">
        <p14:creationId xmlns:p14="http://schemas.microsoft.com/office/powerpoint/2010/main" val="8168694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New Title Only">
    <p:spTree>
      <p:nvGrpSpPr>
        <p:cNvPr id="1" name=""/>
        <p:cNvGrpSpPr/>
        <p:nvPr/>
      </p:nvGrpSpPr>
      <p:grpSpPr>
        <a:xfrm>
          <a:off x="0" y="0"/>
          <a:ext cx="0" cy="0"/>
          <a:chOff x="0" y="0"/>
          <a:chExt cx="0" cy="0"/>
        </a:xfrm>
      </p:grpSpPr>
      <p:sp>
        <p:nvSpPr>
          <p:cNvPr id="3" name="Rectangle 22" descr="White marble"/>
          <p:cNvSpPr>
            <a:spLocks noChangeArrowheads="1"/>
          </p:cNvSpPr>
          <p:nvPr/>
        </p:nvSpPr>
        <p:spPr bwMode="auto">
          <a:xfrm>
            <a:off x="152400" y="152400"/>
            <a:ext cx="8839200" cy="685800"/>
          </a:xfrm>
          <a:prstGeom prst="rect">
            <a:avLst/>
          </a:prstGeom>
          <a:blipFill dpi="0" rotWithShape="0">
            <a:blip r:embed="rId2"/>
            <a:srcRect/>
            <a:tile tx="0" ty="0" sx="100000" sy="100000" flip="none" algn="tl"/>
          </a:blipFill>
          <a:ln w="3175">
            <a:solidFill>
              <a:srgbClr val="003366"/>
            </a:solidFill>
            <a:miter lim="800000"/>
            <a:headEnd/>
            <a:tailEnd/>
          </a:ln>
        </p:spPr>
        <p:txBody>
          <a:bodyPr wrap="none" anchor="ctr">
            <a:prstTxWarp prst="textNoShape">
              <a:avLst/>
            </a:prstTxWarp>
          </a:bodyPr>
          <a:lstStyle/>
          <a:p>
            <a:endParaRPr lang="en-US"/>
          </a:p>
        </p:txBody>
      </p:sp>
      <p:sp>
        <p:nvSpPr>
          <p:cNvPr id="4" name="Text Box 28"/>
          <p:cNvSpPr txBox="1">
            <a:spLocks noChangeArrowheads="1"/>
          </p:cNvSpPr>
          <p:nvPr userDrawn="1"/>
        </p:nvSpPr>
        <p:spPr bwMode="auto">
          <a:xfrm>
            <a:off x="6781800" y="6477000"/>
            <a:ext cx="23622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b="1">
                <a:solidFill>
                  <a:schemeClr val="tx1"/>
                </a:solidFill>
                <a:latin typeface="Times New Roman" charset="0"/>
                <a:ea typeface="ＭＳ Ｐゴシック" charset="0"/>
                <a:cs typeface="ＭＳ Ｐゴシック" charset="0"/>
              </a:defRPr>
            </a:lvl1pPr>
            <a:lvl2pPr marL="742950" indent="-285750">
              <a:defRPr sz="2000" b="1">
                <a:solidFill>
                  <a:schemeClr val="tx1"/>
                </a:solidFill>
                <a:latin typeface="Times New Roman" charset="0"/>
                <a:ea typeface="ＭＳ Ｐゴシック" charset="0"/>
              </a:defRPr>
            </a:lvl2pPr>
            <a:lvl3pPr marL="1143000" indent="-228600">
              <a:defRPr sz="2000" b="1">
                <a:solidFill>
                  <a:schemeClr val="tx1"/>
                </a:solidFill>
                <a:latin typeface="Times New Roman" charset="0"/>
                <a:ea typeface="ＭＳ Ｐゴシック" charset="0"/>
              </a:defRPr>
            </a:lvl3pPr>
            <a:lvl4pPr marL="1600200" indent="-228600">
              <a:defRPr sz="2000" b="1">
                <a:solidFill>
                  <a:schemeClr val="tx1"/>
                </a:solidFill>
                <a:latin typeface="Times New Roman" charset="0"/>
                <a:ea typeface="ＭＳ Ｐゴシック" charset="0"/>
              </a:defRPr>
            </a:lvl4pPr>
            <a:lvl5pPr marL="2057400" indent="-228600">
              <a:defRPr sz="2000" b="1">
                <a:solidFill>
                  <a:schemeClr val="tx1"/>
                </a:solidFill>
                <a:latin typeface="Times New Roman" charset="0"/>
                <a:ea typeface="ＭＳ Ｐゴシック" charset="0"/>
              </a:defRPr>
            </a:lvl5pPr>
            <a:lvl6pPr marL="2514600" indent="-228600" algn="ctr" eaLnBrk="0" fontAlgn="base" hangingPunct="0">
              <a:spcBef>
                <a:spcPct val="0"/>
              </a:spcBef>
              <a:spcAft>
                <a:spcPct val="0"/>
              </a:spcAft>
              <a:defRPr sz="2000" b="1">
                <a:solidFill>
                  <a:schemeClr val="tx1"/>
                </a:solidFill>
                <a:latin typeface="Times New Roman" charset="0"/>
                <a:ea typeface="ＭＳ Ｐゴシック" charset="0"/>
              </a:defRPr>
            </a:lvl6pPr>
            <a:lvl7pPr marL="2971800" indent="-228600" algn="ctr" eaLnBrk="0" fontAlgn="base" hangingPunct="0">
              <a:spcBef>
                <a:spcPct val="0"/>
              </a:spcBef>
              <a:spcAft>
                <a:spcPct val="0"/>
              </a:spcAft>
              <a:defRPr sz="2000" b="1">
                <a:solidFill>
                  <a:schemeClr val="tx1"/>
                </a:solidFill>
                <a:latin typeface="Times New Roman" charset="0"/>
                <a:ea typeface="ＭＳ Ｐゴシック" charset="0"/>
              </a:defRPr>
            </a:lvl7pPr>
            <a:lvl8pPr marL="3429000" indent="-228600" algn="ctr" eaLnBrk="0" fontAlgn="base" hangingPunct="0">
              <a:spcBef>
                <a:spcPct val="0"/>
              </a:spcBef>
              <a:spcAft>
                <a:spcPct val="0"/>
              </a:spcAft>
              <a:defRPr sz="2000" b="1">
                <a:solidFill>
                  <a:schemeClr val="tx1"/>
                </a:solidFill>
                <a:latin typeface="Times New Roman" charset="0"/>
                <a:ea typeface="ＭＳ Ｐゴシック" charset="0"/>
              </a:defRPr>
            </a:lvl8pPr>
            <a:lvl9pPr marL="3886200" indent="-228600" algn="ctr" eaLnBrk="0" fontAlgn="base" hangingPunct="0">
              <a:spcBef>
                <a:spcPct val="0"/>
              </a:spcBef>
              <a:spcAft>
                <a:spcPct val="0"/>
              </a:spcAft>
              <a:defRPr sz="2000" b="1">
                <a:solidFill>
                  <a:schemeClr val="tx1"/>
                </a:solidFill>
                <a:latin typeface="Times New Roman" charset="0"/>
                <a:ea typeface="ＭＳ Ｐゴシック" charset="0"/>
              </a:defRPr>
            </a:lvl9pPr>
          </a:lstStyle>
          <a:p>
            <a:pPr algn="l">
              <a:defRPr/>
            </a:pPr>
            <a:r>
              <a:rPr lang="en-US" sz="1400" i="1" smtClean="0"/>
              <a:t>CIS 631 - Parallel Processing</a:t>
            </a:r>
          </a:p>
        </p:txBody>
      </p:sp>
      <p:sp>
        <p:nvSpPr>
          <p:cNvPr id="5" name="Rectangle 32"/>
          <p:cNvSpPr>
            <a:spLocks noChangeArrowheads="1"/>
          </p:cNvSpPr>
          <p:nvPr userDrawn="1"/>
        </p:nvSpPr>
        <p:spPr bwMode="auto">
          <a:xfrm>
            <a:off x="76200" y="6477000"/>
            <a:ext cx="6781800" cy="304800"/>
          </a:xfrm>
          <a:prstGeom prst="rect">
            <a:avLst/>
          </a:prstGeom>
          <a:noFill/>
          <a:ln w="9525">
            <a:noFill/>
            <a:miter lim="800000"/>
            <a:headEnd/>
            <a:tailEnd/>
          </a:ln>
        </p:spPr>
        <p:txBody>
          <a:bodyPr>
            <a:prstTxWarp prst="textNoShape">
              <a:avLst/>
            </a:prstTxWarp>
            <a:spAutoFit/>
          </a:bodyPr>
          <a:lstStyle/>
          <a:p>
            <a:pPr algn="l"/>
            <a:r>
              <a:rPr lang="en-US" sz="1400" i="1"/>
              <a:t>Lecture 4</a:t>
            </a:r>
          </a:p>
        </p:txBody>
      </p:sp>
      <p:sp>
        <p:nvSpPr>
          <p:cNvPr id="6" name="Text Box 33"/>
          <p:cNvSpPr txBox="1">
            <a:spLocks noChangeArrowheads="1"/>
          </p:cNvSpPr>
          <p:nvPr userDrawn="1"/>
        </p:nvSpPr>
        <p:spPr bwMode="auto">
          <a:xfrm>
            <a:off x="4333875" y="6477000"/>
            <a:ext cx="390525" cy="304800"/>
          </a:xfrm>
          <a:prstGeom prst="rect">
            <a:avLst/>
          </a:prstGeom>
          <a:noFill/>
          <a:ln w="9525">
            <a:noFill/>
            <a:miter lim="800000"/>
            <a:headEnd/>
            <a:tailEnd/>
          </a:ln>
          <a:effectLst/>
        </p:spPr>
        <p:txBody>
          <a:bodyPr wrap="none">
            <a:prstTxWarp prst="textNoShape">
              <a:avLst/>
            </a:prstTxWarp>
            <a:spAutoFit/>
          </a:bodyPr>
          <a:lstStyle/>
          <a:p>
            <a:pPr algn="l"/>
            <a:fld id="{8A9D6599-B68E-F044-8273-AD6CA357D509}" type="slidenum">
              <a:rPr lang="en-US" sz="1400" b="0"/>
              <a:pPr algn="l"/>
              <a:t>‹#›</a:t>
            </a:fld>
            <a:endParaRPr lang="en-US" b="0"/>
          </a:p>
        </p:txBody>
      </p:sp>
      <p:sp>
        <p:nvSpPr>
          <p:cNvPr id="2" name="Title 1"/>
          <p:cNvSpPr>
            <a:spLocks noGrp="1"/>
          </p:cNvSpPr>
          <p:nvPr>
            <p:ph type="title"/>
          </p:nvPr>
        </p:nvSpPr>
        <p:spPr/>
        <p:txBody>
          <a:bodyPr/>
          <a:lstStyle/>
          <a:p>
            <a:r>
              <a:rPr lang="en-US" smtClean="0"/>
              <a:t>Click to edit Master title style</a:t>
            </a:r>
            <a:endParaRPr lang="en-US"/>
          </a:p>
        </p:txBody>
      </p:sp>
      <p:sp>
        <p:nvSpPr>
          <p:cNvPr id="7" name="Footer Placeholder 4"/>
          <p:cNvSpPr>
            <a:spLocks noGrp="1"/>
          </p:cNvSpPr>
          <p:nvPr>
            <p:ph type="ftr" sz="quarter" idx="10"/>
          </p:nvPr>
        </p:nvSpPr>
        <p:spPr>
          <a:xfrm>
            <a:off x="2089150" y="6057900"/>
            <a:ext cx="4783138" cy="401638"/>
          </a:xfrm>
          <a:prstGeom prst="rect">
            <a:avLst/>
          </a:prstGeom>
        </p:spPr>
        <p:txBody>
          <a:bodyPr/>
          <a:lstStyle>
            <a:lvl1pPr>
              <a:defRPr>
                <a:latin typeface="Times New Roman" pitchFamily="1" charset="0"/>
                <a:ea typeface="+mn-ea"/>
                <a:cs typeface="+mn-cs"/>
              </a:defRPr>
            </a:lvl1pPr>
          </a:lstStyle>
          <a:p>
            <a:pPr>
              <a:defRPr/>
            </a:pPr>
            <a:r>
              <a:rPr lang="en-US"/>
              <a:t>VI-HPS Workshop 2009</a:t>
            </a:r>
          </a:p>
        </p:txBody>
      </p:sp>
      <p:sp>
        <p:nvSpPr>
          <p:cNvPr id="8" name="Slide Number Placeholder 5"/>
          <p:cNvSpPr>
            <a:spLocks noGrp="1"/>
          </p:cNvSpPr>
          <p:nvPr>
            <p:ph type="sldNum" sz="quarter" idx="11"/>
          </p:nvPr>
        </p:nvSpPr>
        <p:spPr>
          <a:xfrm>
            <a:off x="4060825" y="6492875"/>
            <a:ext cx="985838" cy="149225"/>
          </a:xfrm>
          <a:prstGeom prst="rect">
            <a:avLst/>
          </a:prstGeom>
        </p:spPr>
        <p:txBody>
          <a:bodyPr vert="horz" wrap="square" lIns="91440" tIns="45720" rIns="91440" bIns="45720" numCol="1" anchor="t" anchorCtr="0" compatLnSpc="1">
            <a:prstTxWarp prst="textNoShape">
              <a:avLst/>
            </a:prstTxWarp>
          </a:bodyPr>
          <a:lstStyle>
            <a:lvl1pPr>
              <a:defRPr/>
            </a:lvl1pPr>
          </a:lstStyle>
          <a:p>
            <a:fld id="{F8490C83-025D-3044-A1DE-12740B07D89B}" type="slidenum">
              <a:rPr lang="en-US"/>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238125" y="914400"/>
            <a:ext cx="8905875" cy="5461854"/>
          </a:xfrm>
        </p:spPr>
        <p:txBody>
          <a:bodyPr/>
          <a:lstStyle>
            <a:lvl1pPr>
              <a:buSzPct val="65000"/>
              <a:buFont typeface="Wingdings" charset="2"/>
              <a:buChar char="q"/>
              <a:defRPr b="0" i="0">
                <a:latin typeface="Times New Roman"/>
                <a:cs typeface="Times New Roman"/>
              </a:defRPr>
            </a:lvl1pPr>
            <a:lvl2pPr>
              <a:buSzPct val="65000"/>
              <a:buFont typeface="Lucida Grande"/>
              <a:buChar char="❍"/>
              <a:defRPr b="0" i="0">
                <a:latin typeface="Times New Roman"/>
                <a:cs typeface="Times New Roman"/>
              </a:defRPr>
            </a:lvl2pPr>
            <a:lvl3pPr>
              <a:buSzPct val="90000"/>
              <a:buFont typeface="Lucida Grande"/>
              <a:buChar char="◆"/>
              <a:defRPr b="0" i="0">
                <a:latin typeface="Times New Roman"/>
                <a:cs typeface="Times New Roman"/>
              </a:defRPr>
            </a:lvl3pPr>
            <a:lvl4pPr>
              <a:defRPr b="0" i="0">
                <a:latin typeface="Times New Roman"/>
                <a:cs typeface="Times New Roman"/>
              </a:defRPr>
            </a:lvl4pPr>
            <a:lvl5pPr>
              <a:defRPr b="0" i="0">
                <a:latin typeface="Times New Roman"/>
                <a:cs typeface="Times New Roma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Footer Placeholder 4"/>
          <p:cNvSpPr>
            <a:spLocks noGrp="1"/>
          </p:cNvSpPr>
          <p:nvPr>
            <p:ph type="ftr" sz="quarter" idx="11"/>
          </p:nvPr>
        </p:nvSpPr>
        <p:spPr/>
        <p:txBody>
          <a:bodyPr/>
          <a:lstStyle>
            <a:lvl1pPr>
              <a:defRPr/>
            </a:lvl1pPr>
          </a:lstStyle>
          <a:p>
            <a:pPr>
              <a:defRPr/>
            </a:pPr>
            <a:r>
              <a:rPr lang="en-US" dirty="0" smtClean="0"/>
              <a:t>Parallel Performance Tools: A Short Course, </a:t>
            </a:r>
            <a:r>
              <a:rPr lang="en-US" dirty="0" err="1" smtClean="0"/>
              <a:t>Beihang</a:t>
            </a:r>
            <a:r>
              <a:rPr lang="en-US" dirty="0" smtClean="0"/>
              <a:t> University, December 2-4, 2013</a:t>
            </a:r>
            <a:endParaRPr lang="en-US" dirty="0"/>
          </a:p>
        </p:txBody>
      </p:sp>
      <p:sp>
        <p:nvSpPr>
          <p:cNvPr id="6" name="Slide Number Placeholder 5"/>
          <p:cNvSpPr>
            <a:spLocks noGrp="1"/>
          </p:cNvSpPr>
          <p:nvPr>
            <p:ph type="sldNum" sz="quarter" idx="12"/>
          </p:nvPr>
        </p:nvSpPr>
        <p:spPr/>
        <p:txBody>
          <a:bodyPr/>
          <a:lstStyle>
            <a:lvl1pPr>
              <a:defRPr/>
            </a:lvl1pPr>
          </a:lstStyle>
          <a:p>
            <a:pPr>
              <a:defRPr/>
            </a:pPr>
            <a:fld id="{F2F21A90-E327-C84D-81B5-071D4C5C9FC6}" type="slidenum">
              <a:rPr lang="en-US"/>
              <a:pPr>
                <a:defRPr/>
              </a:pPr>
              <a:t>‹#›</a:t>
            </a:fld>
            <a:endParaRPr lang="en-US"/>
          </a:p>
        </p:txBody>
      </p:sp>
      <p:sp>
        <p:nvSpPr>
          <p:cNvPr id="8" name="Title 1"/>
          <p:cNvSpPr>
            <a:spLocks noGrp="1"/>
          </p:cNvSpPr>
          <p:nvPr>
            <p:ph type="title"/>
          </p:nvPr>
        </p:nvSpPr>
        <p:spPr>
          <a:xfrm>
            <a:off x="238125" y="5024"/>
            <a:ext cx="8905875" cy="874346"/>
          </a:xfrm>
        </p:spPr>
        <p:txBody>
          <a:bodyPr/>
          <a:lstStyle>
            <a:lvl1pPr>
              <a:defRPr sz="3600" b="1" i="1">
                <a:latin typeface="Times New Roman"/>
                <a:cs typeface="Times New Roman"/>
              </a:defRPr>
            </a:lvl1pPr>
          </a:lstStyle>
          <a:p>
            <a:r>
              <a:rPr lang="en-US" dirty="0" smtClean="0"/>
              <a:t>Click to edit Master title style</a:t>
            </a:r>
            <a:endParaRPr lang="en-US" dirty="0"/>
          </a:p>
        </p:txBody>
      </p:sp>
    </p:spTree>
    <p:extLst>
      <p:ext uri="{BB962C8B-B14F-4D97-AF65-F5344CB8AC3E}">
        <p14:creationId xmlns:p14="http://schemas.microsoft.com/office/powerpoint/2010/main" val="2479231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5" name="Footer Placeholder 4"/>
          <p:cNvSpPr>
            <a:spLocks noGrp="1"/>
          </p:cNvSpPr>
          <p:nvPr>
            <p:ph type="ftr" sz="quarter" idx="11"/>
          </p:nvPr>
        </p:nvSpPr>
        <p:spPr/>
        <p:txBody>
          <a:bodyPr/>
          <a:lstStyle>
            <a:lvl1pPr>
              <a:defRPr/>
            </a:lvl1pPr>
          </a:lstStyle>
          <a:p>
            <a:pPr>
              <a:defRPr/>
            </a:pPr>
            <a:r>
              <a:rPr lang="en-US" dirty="0" smtClean="0"/>
              <a:t>Parallel Performance Tools: A Short Course, </a:t>
            </a:r>
            <a:r>
              <a:rPr lang="en-US" dirty="0" err="1" smtClean="0"/>
              <a:t>Beihang</a:t>
            </a:r>
            <a:r>
              <a:rPr lang="en-US" dirty="0" smtClean="0"/>
              <a:t> University, December 2-4, 2013</a:t>
            </a:r>
            <a:endParaRPr lang="en-US" dirty="0"/>
          </a:p>
        </p:txBody>
      </p:sp>
      <p:sp>
        <p:nvSpPr>
          <p:cNvPr id="6" name="Slide Number Placeholder 5"/>
          <p:cNvSpPr>
            <a:spLocks noGrp="1"/>
          </p:cNvSpPr>
          <p:nvPr>
            <p:ph type="sldNum" sz="quarter" idx="12"/>
          </p:nvPr>
        </p:nvSpPr>
        <p:spPr/>
        <p:txBody>
          <a:bodyPr/>
          <a:lstStyle>
            <a:lvl1pPr>
              <a:defRPr/>
            </a:lvl1pPr>
          </a:lstStyle>
          <a:p>
            <a:pPr>
              <a:defRPr/>
            </a:pPr>
            <a:fld id="{15D44090-53BA-A642-97F1-42151C567A00}" type="slidenum">
              <a:rPr lang="en-US"/>
              <a:pPr>
                <a:defRPr/>
              </a:pPr>
              <a:t>‹#›</a:t>
            </a:fld>
            <a:endParaRPr lang="en-US"/>
          </a:p>
        </p:txBody>
      </p:sp>
    </p:spTree>
    <p:extLst>
      <p:ext uri="{BB962C8B-B14F-4D97-AF65-F5344CB8AC3E}">
        <p14:creationId xmlns:p14="http://schemas.microsoft.com/office/powerpoint/2010/main" val="28778009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11"/>
          </p:nvPr>
        </p:nvSpPr>
        <p:spPr/>
        <p:txBody>
          <a:bodyPr/>
          <a:lstStyle>
            <a:lvl1pPr>
              <a:defRPr/>
            </a:lvl1pPr>
          </a:lstStyle>
          <a:p>
            <a:pPr>
              <a:defRPr/>
            </a:pPr>
            <a:r>
              <a:rPr lang="en-US" dirty="0" smtClean="0"/>
              <a:t>Parallel Performance Tools: A Short Course, </a:t>
            </a:r>
            <a:r>
              <a:rPr lang="en-US" dirty="0" err="1" smtClean="0"/>
              <a:t>Beihang</a:t>
            </a:r>
            <a:r>
              <a:rPr lang="en-US" dirty="0" smtClean="0"/>
              <a:t> University, December 2-4, 2013</a:t>
            </a:r>
            <a:endParaRPr lang="en-US" dirty="0"/>
          </a:p>
        </p:txBody>
      </p:sp>
      <p:sp>
        <p:nvSpPr>
          <p:cNvPr id="7" name="Slide Number Placeholder 6"/>
          <p:cNvSpPr>
            <a:spLocks noGrp="1"/>
          </p:cNvSpPr>
          <p:nvPr>
            <p:ph type="sldNum" sz="quarter" idx="12"/>
          </p:nvPr>
        </p:nvSpPr>
        <p:spPr/>
        <p:txBody>
          <a:bodyPr/>
          <a:lstStyle>
            <a:lvl1pPr>
              <a:defRPr/>
            </a:lvl1pPr>
          </a:lstStyle>
          <a:p>
            <a:pPr>
              <a:defRPr/>
            </a:pPr>
            <a:fld id="{B211E1AC-38F6-0C44-A89D-462547A2D242}" type="slidenum">
              <a:rPr lang="en-US"/>
              <a:pPr>
                <a:defRPr/>
              </a:pPr>
              <a:t>‹#›</a:t>
            </a:fld>
            <a:endParaRPr lang="en-US"/>
          </a:p>
        </p:txBody>
      </p:sp>
    </p:spTree>
    <p:extLst>
      <p:ext uri="{BB962C8B-B14F-4D97-AF65-F5344CB8AC3E}">
        <p14:creationId xmlns:p14="http://schemas.microsoft.com/office/powerpoint/2010/main" val="39147017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8" name="Footer Placeholder 7"/>
          <p:cNvSpPr>
            <a:spLocks noGrp="1"/>
          </p:cNvSpPr>
          <p:nvPr>
            <p:ph type="ftr" sz="quarter" idx="11"/>
          </p:nvPr>
        </p:nvSpPr>
        <p:spPr/>
        <p:txBody>
          <a:bodyPr/>
          <a:lstStyle>
            <a:lvl1pPr>
              <a:defRPr/>
            </a:lvl1pPr>
          </a:lstStyle>
          <a:p>
            <a:pPr>
              <a:defRPr/>
            </a:pPr>
            <a:r>
              <a:rPr lang="en-US" dirty="0" smtClean="0"/>
              <a:t>Parallel Performance Tools: A Short Course, </a:t>
            </a:r>
            <a:r>
              <a:rPr lang="en-US" dirty="0" err="1" smtClean="0"/>
              <a:t>Beihang</a:t>
            </a:r>
            <a:r>
              <a:rPr lang="en-US" dirty="0" smtClean="0"/>
              <a:t> University, December 2-4, 2013</a:t>
            </a:r>
            <a:endParaRPr lang="en-US" dirty="0"/>
          </a:p>
        </p:txBody>
      </p:sp>
      <p:sp>
        <p:nvSpPr>
          <p:cNvPr id="9" name="Slide Number Placeholder 8"/>
          <p:cNvSpPr>
            <a:spLocks noGrp="1"/>
          </p:cNvSpPr>
          <p:nvPr>
            <p:ph type="sldNum" sz="quarter" idx="12"/>
          </p:nvPr>
        </p:nvSpPr>
        <p:spPr/>
        <p:txBody>
          <a:bodyPr/>
          <a:lstStyle>
            <a:lvl1pPr>
              <a:defRPr/>
            </a:lvl1pPr>
          </a:lstStyle>
          <a:p>
            <a:pPr>
              <a:defRPr/>
            </a:pPr>
            <a:fld id="{192ABFDE-B9DE-0347-8949-80A077F7341C}" type="slidenum">
              <a:rPr lang="en-US"/>
              <a:pPr>
                <a:defRPr/>
              </a:pPr>
              <a:t>‹#›</a:t>
            </a:fld>
            <a:endParaRPr lang="en-US"/>
          </a:p>
        </p:txBody>
      </p:sp>
    </p:spTree>
    <p:extLst>
      <p:ext uri="{BB962C8B-B14F-4D97-AF65-F5344CB8AC3E}">
        <p14:creationId xmlns:p14="http://schemas.microsoft.com/office/powerpoint/2010/main" val="8969129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lvl1pPr>
              <a:defRPr/>
            </a:lvl1pPr>
          </a:lstStyle>
          <a:p>
            <a:pPr>
              <a:defRPr/>
            </a:pPr>
            <a:r>
              <a:rPr lang="en-US" dirty="0" smtClean="0"/>
              <a:t>Parallel Performance Tools: A Short Course, </a:t>
            </a:r>
            <a:r>
              <a:rPr lang="en-US" dirty="0" err="1" smtClean="0"/>
              <a:t>Beihang</a:t>
            </a:r>
            <a:r>
              <a:rPr lang="en-US" dirty="0" smtClean="0"/>
              <a:t> University, December 2-4, 2013</a:t>
            </a:r>
            <a:endParaRPr lang="en-US" dirty="0"/>
          </a:p>
        </p:txBody>
      </p:sp>
      <p:sp>
        <p:nvSpPr>
          <p:cNvPr id="5" name="Slide Number Placeholder 4"/>
          <p:cNvSpPr>
            <a:spLocks noGrp="1"/>
          </p:cNvSpPr>
          <p:nvPr>
            <p:ph type="sldNum" sz="quarter" idx="12"/>
          </p:nvPr>
        </p:nvSpPr>
        <p:spPr/>
        <p:txBody>
          <a:bodyPr/>
          <a:lstStyle>
            <a:lvl1pPr>
              <a:defRPr/>
            </a:lvl1pPr>
          </a:lstStyle>
          <a:p>
            <a:pPr>
              <a:defRPr/>
            </a:pPr>
            <a:fld id="{F8E865A7-7678-F840-B2ED-A6879803B906}" type="slidenum">
              <a:rPr lang="en-US"/>
              <a:pPr>
                <a:defRPr/>
              </a:pPr>
              <a:t>‹#›</a:t>
            </a:fld>
            <a:endParaRPr lang="en-US"/>
          </a:p>
        </p:txBody>
      </p:sp>
      <p:sp>
        <p:nvSpPr>
          <p:cNvPr id="8" name="Title 1"/>
          <p:cNvSpPr>
            <a:spLocks noGrp="1"/>
          </p:cNvSpPr>
          <p:nvPr>
            <p:ph type="title"/>
          </p:nvPr>
        </p:nvSpPr>
        <p:spPr>
          <a:xfrm>
            <a:off x="238125" y="5024"/>
            <a:ext cx="8905875" cy="874346"/>
          </a:xfrm>
        </p:spPr>
        <p:txBody>
          <a:bodyPr/>
          <a:lstStyle>
            <a:lvl1pPr>
              <a:defRPr sz="3600" b="1" i="1"/>
            </a:lvl1pPr>
          </a:lstStyle>
          <a:p>
            <a:r>
              <a:rPr lang="en-US" dirty="0" smtClean="0"/>
              <a:t>Click to edit Master title style</a:t>
            </a:r>
            <a:endParaRPr lang="en-US" dirty="0"/>
          </a:p>
        </p:txBody>
      </p:sp>
    </p:spTree>
    <p:extLst>
      <p:ext uri="{BB962C8B-B14F-4D97-AF65-F5344CB8AC3E}">
        <p14:creationId xmlns:p14="http://schemas.microsoft.com/office/powerpoint/2010/main" val="42043100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lvl1pPr>
              <a:defRPr/>
            </a:lvl1pPr>
          </a:lstStyle>
          <a:p>
            <a:pPr>
              <a:defRPr/>
            </a:pPr>
            <a:r>
              <a:rPr lang="en-US" dirty="0" smtClean="0"/>
              <a:t>Parallel Performance Tools: A Short Course, </a:t>
            </a:r>
            <a:r>
              <a:rPr lang="en-US" dirty="0" err="1" smtClean="0"/>
              <a:t>Beihang</a:t>
            </a:r>
            <a:r>
              <a:rPr lang="en-US" dirty="0" smtClean="0"/>
              <a:t> University, December 2-4, 2013</a:t>
            </a:r>
            <a:endParaRPr lang="en-US" dirty="0"/>
          </a:p>
        </p:txBody>
      </p:sp>
      <p:sp>
        <p:nvSpPr>
          <p:cNvPr id="4" name="Slide Number Placeholder 3"/>
          <p:cNvSpPr>
            <a:spLocks noGrp="1"/>
          </p:cNvSpPr>
          <p:nvPr>
            <p:ph type="sldNum" sz="quarter" idx="12"/>
          </p:nvPr>
        </p:nvSpPr>
        <p:spPr/>
        <p:txBody>
          <a:bodyPr/>
          <a:lstStyle>
            <a:lvl1pPr>
              <a:defRPr/>
            </a:lvl1pPr>
          </a:lstStyle>
          <a:p>
            <a:pPr>
              <a:defRPr/>
            </a:pPr>
            <a:fld id="{3ABBC19F-FBA3-6448-9956-C92266020824}" type="slidenum">
              <a:rPr lang="en-US"/>
              <a:pPr>
                <a:defRPr/>
              </a:pPr>
              <a:t>‹#›</a:t>
            </a:fld>
            <a:endParaRPr lang="en-US"/>
          </a:p>
        </p:txBody>
      </p:sp>
    </p:spTree>
    <p:extLst>
      <p:ext uri="{BB962C8B-B14F-4D97-AF65-F5344CB8AC3E}">
        <p14:creationId xmlns:p14="http://schemas.microsoft.com/office/powerpoint/2010/main" val="1847693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6" name="Footer Placeholder 5"/>
          <p:cNvSpPr>
            <a:spLocks noGrp="1"/>
          </p:cNvSpPr>
          <p:nvPr>
            <p:ph type="ftr" sz="quarter" idx="11"/>
          </p:nvPr>
        </p:nvSpPr>
        <p:spPr/>
        <p:txBody>
          <a:bodyPr/>
          <a:lstStyle>
            <a:lvl1pPr>
              <a:defRPr/>
            </a:lvl1pPr>
          </a:lstStyle>
          <a:p>
            <a:pPr>
              <a:defRPr/>
            </a:pPr>
            <a:r>
              <a:rPr lang="en-US" dirty="0" smtClean="0"/>
              <a:t>Parallel Performance Tools: A Short Course, </a:t>
            </a:r>
            <a:r>
              <a:rPr lang="en-US" dirty="0" err="1" smtClean="0"/>
              <a:t>Beihang</a:t>
            </a:r>
            <a:r>
              <a:rPr lang="en-US" dirty="0" smtClean="0"/>
              <a:t> University, December 2-4, 2013</a:t>
            </a:r>
            <a:endParaRPr lang="en-US" dirty="0"/>
          </a:p>
        </p:txBody>
      </p:sp>
      <p:sp>
        <p:nvSpPr>
          <p:cNvPr id="7" name="Slide Number Placeholder 6"/>
          <p:cNvSpPr>
            <a:spLocks noGrp="1"/>
          </p:cNvSpPr>
          <p:nvPr>
            <p:ph type="sldNum" sz="quarter" idx="12"/>
          </p:nvPr>
        </p:nvSpPr>
        <p:spPr/>
        <p:txBody>
          <a:bodyPr/>
          <a:lstStyle>
            <a:lvl1pPr>
              <a:defRPr/>
            </a:lvl1pPr>
          </a:lstStyle>
          <a:p>
            <a:pPr>
              <a:defRPr/>
            </a:pPr>
            <a:fld id="{113A6B1A-0B04-9641-AD35-E9E87377D31D}" type="slidenum">
              <a:rPr lang="en-US"/>
              <a:pPr>
                <a:defRPr/>
              </a:pPr>
              <a:t>‹#›</a:t>
            </a:fld>
            <a:endParaRPr lang="en-US"/>
          </a:p>
        </p:txBody>
      </p:sp>
    </p:spTree>
    <p:extLst>
      <p:ext uri="{BB962C8B-B14F-4D97-AF65-F5344CB8AC3E}">
        <p14:creationId xmlns:p14="http://schemas.microsoft.com/office/powerpoint/2010/main" val="9014958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Drag picture to placeholder or click icon to add</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6" name="Footer Placeholder 5"/>
          <p:cNvSpPr>
            <a:spLocks noGrp="1"/>
          </p:cNvSpPr>
          <p:nvPr>
            <p:ph type="ftr" sz="quarter" idx="11"/>
          </p:nvPr>
        </p:nvSpPr>
        <p:spPr/>
        <p:txBody>
          <a:bodyPr/>
          <a:lstStyle>
            <a:lvl1pPr>
              <a:defRPr/>
            </a:lvl1pPr>
          </a:lstStyle>
          <a:p>
            <a:pPr>
              <a:defRPr/>
            </a:pPr>
            <a:r>
              <a:rPr lang="en-US" dirty="0" smtClean="0"/>
              <a:t>Parallel Performance Tools: A Short Course, </a:t>
            </a:r>
            <a:r>
              <a:rPr lang="en-US" dirty="0" err="1" smtClean="0"/>
              <a:t>Beihang</a:t>
            </a:r>
            <a:r>
              <a:rPr lang="en-US" dirty="0" smtClean="0"/>
              <a:t> University, December 2-4, 2013</a:t>
            </a:r>
            <a:endParaRPr lang="en-US" dirty="0"/>
          </a:p>
        </p:txBody>
      </p:sp>
      <p:sp>
        <p:nvSpPr>
          <p:cNvPr id="7" name="Slide Number Placeholder 6"/>
          <p:cNvSpPr>
            <a:spLocks noGrp="1"/>
          </p:cNvSpPr>
          <p:nvPr>
            <p:ph type="sldNum" sz="quarter" idx="12"/>
          </p:nvPr>
        </p:nvSpPr>
        <p:spPr/>
        <p:txBody>
          <a:bodyPr/>
          <a:lstStyle>
            <a:lvl1pPr>
              <a:defRPr/>
            </a:lvl1pPr>
          </a:lstStyle>
          <a:p>
            <a:pPr>
              <a:defRPr/>
            </a:pPr>
            <a:fld id="{ABC3C330-DDAB-D147-AB28-D77F6DACB534}" type="slidenum">
              <a:rPr lang="en-US"/>
              <a:pPr>
                <a:defRPr/>
              </a:pPr>
              <a:t>‹#›</a:t>
            </a:fld>
            <a:endParaRPr lang="en-US"/>
          </a:p>
        </p:txBody>
      </p:sp>
    </p:spTree>
    <p:extLst>
      <p:ext uri="{BB962C8B-B14F-4D97-AF65-F5344CB8AC3E}">
        <p14:creationId xmlns:p14="http://schemas.microsoft.com/office/powerpoint/2010/main" val="532657145"/>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4" Type="http://schemas.openxmlformats.org/officeDocument/2006/relationships/image" Target="../media/image1.emf"/><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0" y="6356350"/>
            <a:ext cx="8686800" cy="501650"/>
          </a:xfrm>
          <a:prstGeom prst="rect">
            <a:avLst/>
          </a:prstGeom>
          <a:solidFill>
            <a:srgbClr val="00533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027" name="Title Placeholder 1"/>
          <p:cNvSpPr>
            <a:spLocks noGrp="1"/>
          </p:cNvSpPr>
          <p:nvPr>
            <p:ph type="title"/>
          </p:nvPr>
        </p:nvSpPr>
        <p:spPr bwMode="auto">
          <a:xfrm>
            <a:off x="238125" y="274638"/>
            <a:ext cx="8651875" cy="874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dirty="0" smtClean="0"/>
              <a:t>Click to edit Master title style</a:t>
            </a:r>
            <a:endParaRPr lang="en-US" dirty="0"/>
          </a:p>
        </p:txBody>
      </p:sp>
      <p:sp>
        <p:nvSpPr>
          <p:cNvPr id="1028" name="Text Placeholder 2"/>
          <p:cNvSpPr>
            <a:spLocks noGrp="1"/>
          </p:cNvSpPr>
          <p:nvPr>
            <p:ph type="body" idx="1"/>
          </p:nvPr>
        </p:nvSpPr>
        <p:spPr bwMode="auto">
          <a:xfrm>
            <a:off x="238125" y="1315283"/>
            <a:ext cx="8651875" cy="5105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Footer Placeholder 4"/>
          <p:cNvSpPr>
            <a:spLocks noGrp="1"/>
          </p:cNvSpPr>
          <p:nvPr>
            <p:ph type="ftr" sz="quarter" idx="3"/>
          </p:nvPr>
        </p:nvSpPr>
        <p:spPr>
          <a:xfrm>
            <a:off x="0" y="6369050"/>
            <a:ext cx="6019800" cy="488950"/>
          </a:xfrm>
          <a:prstGeom prst="rect">
            <a:avLst/>
          </a:prstGeom>
        </p:spPr>
        <p:txBody>
          <a:bodyPr vert="horz" lIns="91440" tIns="91440" rIns="91440" bIns="91440" rtlCol="0" anchor="ctr"/>
          <a:lstStyle>
            <a:lvl1pPr algn="l" fontAlgn="auto">
              <a:spcBef>
                <a:spcPts val="0"/>
              </a:spcBef>
              <a:spcAft>
                <a:spcPts val="0"/>
              </a:spcAft>
              <a:defRPr sz="1200" dirty="0" err="1" smtClean="0">
                <a:ln>
                  <a:noFill/>
                </a:ln>
                <a:solidFill>
                  <a:schemeClr val="bg1"/>
                </a:solidFill>
                <a:latin typeface="+mn-lt"/>
                <a:ea typeface="+mn-ea"/>
                <a:cs typeface="+mn-cs"/>
              </a:defRPr>
            </a:lvl1pPr>
          </a:lstStyle>
          <a:p>
            <a:pPr>
              <a:defRPr/>
            </a:pPr>
            <a:r>
              <a:rPr lang="en-US" dirty="0" smtClean="0"/>
              <a:t>Parallel Performance Tools: A Short Course, </a:t>
            </a:r>
            <a:r>
              <a:rPr lang="en-US" dirty="0" err="1" smtClean="0"/>
              <a:t>Beihang</a:t>
            </a:r>
            <a:r>
              <a:rPr lang="en-US" dirty="0" smtClean="0"/>
              <a:t> University, December 2-4, 2013</a:t>
            </a:r>
            <a:endParaRPr lang="en-US" dirty="0"/>
          </a:p>
        </p:txBody>
      </p:sp>
      <p:sp>
        <p:nvSpPr>
          <p:cNvPr id="6" name="Slide Number Placeholder 5"/>
          <p:cNvSpPr>
            <a:spLocks noGrp="1"/>
          </p:cNvSpPr>
          <p:nvPr>
            <p:ph type="sldNum" sz="quarter" idx="4"/>
          </p:nvPr>
        </p:nvSpPr>
        <p:spPr>
          <a:xfrm>
            <a:off x="6553200" y="6369050"/>
            <a:ext cx="2133600" cy="488950"/>
          </a:xfrm>
          <a:prstGeom prst="rect">
            <a:avLst/>
          </a:prstGeom>
        </p:spPr>
        <p:txBody>
          <a:bodyPr vert="horz" lIns="91440" tIns="91440" rIns="91440" bIns="91440" rtlCol="0" anchor="ctr"/>
          <a:lstStyle>
            <a:lvl1pPr algn="r" fontAlgn="auto">
              <a:spcBef>
                <a:spcPts val="0"/>
              </a:spcBef>
              <a:spcAft>
                <a:spcPts val="0"/>
              </a:spcAft>
              <a:defRPr sz="1200" smtClean="0">
                <a:solidFill>
                  <a:srgbClr val="FFFFFF"/>
                </a:solidFill>
                <a:latin typeface="+mn-lt"/>
                <a:ea typeface="+mn-ea"/>
                <a:cs typeface="+mn-cs"/>
              </a:defRPr>
            </a:lvl1pPr>
          </a:lstStyle>
          <a:p>
            <a:pPr>
              <a:defRPr/>
            </a:pPr>
            <a:fld id="{35D977DA-7179-4E4A-8476-A426C303D23A}" type="slidenum">
              <a:rPr lang="en-US"/>
              <a:pPr>
                <a:defRPr/>
              </a:pPr>
              <a:t>‹#›</a:t>
            </a:fld>
            <a:endParaRPr lang="en-US" dirty="0"/>
          </a:p>
        </p:txBody>
      </p:sp>
      <p:pic>
        <p:nvPicPr>
          <p:cNvPr id="1031" name="Picture 7" descr="UO_Signature_stckd_4c.pdf"/>
          <p:cNvPicPr>
            <a:picLocks noChangeAspect="1"/>
          </p:cNvPicPr>
          <p:nvPr/>
        </p:nvPicPr>
        <p:blipFill>
          <a:blip r:embed="rId14">
            <a:extLst>
              <a:ext uri="{28A0092B-C50C-407E-A947-70E740481C1C}">
                <a14:useLocalDpi xmlns:a14="http://schemas.microsoft.com/office/drawing/2010/main" val="0"/>
              </a:ext>
            </a:extLst>
          </a:blip>
          <a:srcRect/>
          <a:stretch>
            <a:fillRect/>
          </a:stretch>
        </p:blipFill>
        <p:spPr bwMode="auto">
          <a:xfrm>
            <a:off x="8728075" y="6369050"/>
            <a:ext cx="377825" cy="455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Lst>
  <p:hf hdr="0" dt="0"/>
  <p:txStyles>
    <p:titleStyle>
      <a:lvl1pPr algn="l" defTabSz="457200" rtl="0" eaLnBrk="1" fontAlgn="base" hangingPunct="1">
        <a:spcBef>
          <a:spcPct val="0"/>
        </a:spcBef>
        <a:spcAft>
          <a:spcPct val="0"/>
        </a:spcAft>
        <a:defRPr sz="4000" b="0" i="0" kern="1200">
          <a:solidFill>
            <a:schemeClr val="tx1"/>
          </a:solidFill>
          <a:latin typeface="Times New Roman"/>
          <a:ea typeface="ＭＳ Ｐゴシック" charset="0"/>
          <a:cs typeface="Times New Roman"/>
        </a:defRPr>
      </a:lvl1pPr>
      <a:lvl2pPr algn="ctr" defTabSz="457200" rtl="0" eaLnBrk="1" fontAlgn="base" hangingPunct="1">
        <a:spcBef>
          <a:spcPct val="0"/>
        </a:spcBef>
        <a:spcAft>
          <a:spcPct val="0"/>
        </a:spcAft>
        <a:defRPr sz="4400">
          <a:solidFill>
            <a:schemeClr val="tx1"/>
          </a:solidFill>
          <a:latin typeface="Calibri" charset="0"/>
          <a:ea typeface="ＭＳ Ｐゴシック" charset="0"/>
          <a:cs typeface="ＭＳ Ｐゴシック" charset="0"/>
        </a:defRPr>
      </a:lvl2pPr>
      <a:lvl3pPr algn="ctr" defTabSz="457200" rtl="0" eaLnBrk="1" fontAlgn="base" hangingPunct="1">
        <a:spcBef>
          <a:spcPct val="0"/>
        </a:spcBef>
        <a:spcAft>
          <a:spcPct val="0"/>
        </a:spcAft>
        <a:defRPr sz="4400">
          <a:solidFill>
            <a:schemeClr val="tx1"/>
          </a:solidFill>
          <a:latin typeface="Calibri" charset="0"/>
          <a:ea typeface="ＭＳ Ｐゴシック" charset="0"/>
          <a:cs typeface="ＭＳ Ｐゴシック" charset="0"/>
        </a:defRPr>
      </a:lvl3pPr>
      <a:lvl4pPr algn="ctr" defTabSz="457200" rtl="0" eaLnBrk="1" fontAlgn="base" hangingPunct="1">
        <a:spcBef>
          <a:spcPct val="0"/>
        </a:spcBef>
        <a:spcAft>
          <a:spcPct val="0"/>
        </a:spcAft>
        <a:defRPr sz="4400">
          <a:solidFill>
            <a:schemeClr val="tx1"/>
          </a:solidFill>
          <a:latin typeface="Calibri" charset="0"/>
          <a:ea typeface="ＭＳ Ｐゴシック" charset="0"/>
          <a:cs typeface="ＭＳ Ｐゴシック" charset="0"/>
        </a:defRPr>
      </a:lvl4pPr>
      <a:lvl5pPr algn="ctr" defTabSz="457200" rtl="0" eaLnBrk="1" fontAlgn="base" hangingPunct="1">
        <a:spcBef>
          <a:spcPct val="0"/>
        </a:spcBef>
        <a:spcAft>
          <a:spcPct val="0"/>
        </a:spcAft>
        <a:defRPr sz="4400">
          <a:solidFill>
            <a:schemeClr val="tx1"/>
          </a:solidFill>
          <a:latin typeface="Calibri" charset="0"/>
          <a:ea typeface="ＭＳ Ｐゴシック" charset="0"/>
          <a:cs typeface="ＭＳ Ｐゴシック" charset="0"/>
        </a:defRPr>
      </a:lvl5pPr>
      <a:lvl6pPr marL="457200" algn="ctr" defTabSz="457200" rtl="0" eaLnBrk="1" fontAlgn="base" hangingPunct="1">
        <a:spcBef>
          <a:spcPct val="0"/>
        </a:spcBef>
        <a:spcAft>
          <a:spcPct val="0"/>
        </a:spcAft>
        <a:defRPr sz="4400">
          <a:solidFill>
            <a:schemeClr val="tx1"/>
          </a:solidFill>
          <a:latin typeface="Calibri" charset="0"/>
          <a:ea typeface="ＭＳ Ｐゴシック" charset="0"/>
          <a:cs typeface="ＭＳ Ｐゴシック" charset="0"/>
        </a:defRPr>
      </a:lvl6pPr>
      <a:lvl7pPr marL="914400" algn="ctr" defTabSz="457200" rtl="0" eaLnBrk="1" fontAlgn="base" hangingPunct="1">
        <a:spcBef>
          <a:spcPct val="0"/>
        </a:spcBef>
        <a:spcAft>
          <a:spcPct val="0"/>
        </a:spcAft>
        <a:defRPr sz="4400">
          <a:solidFill>
            <a:schemeClr val="tx1"/>
          </a:solidFill>
          <a:latin typeface="Calibri" charset="0"/>
          <a:ea typeface="ＭＳ Ｐゴシック" charset="0"/>
          <a:cs typeface="ＭＳ Ｐゴシック" charset="0"/>
        </a:defRPr>
      </a:lvl7pPr>
      <a:lvl8pPr marL="1371600" algn="ctr" defTabSz="457200" rtl="0" eaLnBrk="1" fontAlgn="base" hangingPunct="1">
        <a:spcBef>
          <a:spcPct val="0"/>
        </a:spcBef>
        <a:spcAft>
          <a:spcPct val="0"/>
        </a:spcAft>
        <a:defRPr sz="4400">
          <a:solidFill>
            <a:schemeClr val="tx1"/>
          </a:solidFill>
          <a:latin typeface="Calibri" charset="0"/>
          <a:ea typeface="ＭＳ Ｐゴシック" charset="0"/>
          <a:cs typeface="ＭＳ Ｐゴシック" charset="0"/>
        </a:defRPr>
      </a:lvl8pPr>
      <a:lvl9pPr marL="1828800" algn="ctr" defTabSz="457200" rtl="0" eaLnBrk="1" fontAlgn="base" hangingPunct="1">
        <a:spcBef>
          <a:spcPct val="0"/>
        </a:spcBef>
        <a:spcAft>
          <a:spcPct val="0"/>
        </a:spcAft>
        <a:defRPr sz="4400">
          <a:solidFill>
            <a:schemeClr val="tx1"/>
          </a:solidFill>
          <a:latin typeface="Calibri" charset="0"/>
          <a:ea typeface="ＭＳ Ｐゴシック" charset="0"/>
          <a:cs typeface="ＭＳ Ｐゴシック" charset="0"/>
        </a:defRPr>
      </a:lvl9pPr>
    </p:titleStyle>
    <p:bodyStyle>
      <a:lvl1pPr marL="342900" indent="-342900" algn="l" defTabSz="457200" rtl="0" eaLnBrk="1" fontAlgn="base" hangingPunct="1">
        <a:spcBef>
          <a:spcPct val="20000"/>
        </a:spcBef>
        <a:spcAft>
          <a:spcPct val="0"/>
        </a:spcAft>
        <a:buFont typeface="Arial" charset="0"/>
        <a:buChar char="•"/>
        <a:defRPr sz="3200" b="0" i="0" kern="1200">
          <a:solidFill>
            <a:schemeClr val="tx1"/>
          </a:solidFill>
          <a:latin typeface="Times New Roman"/>
          <a:ea typeface="ＭＳ Ｐゴシック" charset="0"/>
          <a:cs typeface="Times New Roman"/>
        </a:defRPr>
      </a:lvl1pPr>
      <a:lvl2pPr marL="742950" indent="-285750" algn="l" defTabSz="457200" rtl="0" eaLnBrk="1" fontAlgn="base" hangingPunct="1">
        <a:spcBef>
          <a:spcPct val="20000"/>
        </a:spcBef>
        <a:spcAft>
          <a:spcPct val="0"/>
        </a:spcAft>
        <a:buFont typeface="Arial" charset="0"/>
        <a:buChar char="–"/>
        <a:defRPr sz="2800" b="0" i="0" kern="1200">
          <a:solidFill>
            <a:schemeClr val="tx1"/>
          </a:solidFill>
          <a:latin typeface="Times New Roman"/>
          <a:ea typeface="ＭＳ Ｐゴシック" charset="0"/>
          <a:cs typeface="Times New Roman"/>
        </a:defRPr>
      </a:lvl2pPr>
      <a:lvl3pPr marL="1143000" indent="-228600" algn="l" defTabSz="457200" rtl="0" eaLnBrk="1" fontAlgn="base" hangingPunct="1">
        <a:spcBef>
          <a:spcPct val="20000"/>
        </a:spcBef>
        <a:spcAft>
          <a:spcPct val="0"/>
        </a:spcAft>
        <a:buFont typeface="Arial" charset="0"/>
        <a:buChar char="•"/>
        <a:defRPr sz="2400" b="0" i="0" kern="1200">
          <a:solidFill>
            <a:schemeClr val="tx1"/>
          </a:solidFill>
          <a:latin typeface="Times New Roman"/>
          <a:ea typeface="ＭＳ Ｐゴシック" charset="0"/>
          <a:cs typeface="Times New Roman"/>
        </a:defRPr>
      </a:lvl3pPr>
      <a:lvl4pPr marL="1600200" indent="-228600" algn="l" defTabSz="457200" rtl="0" eaLnBrk="1" fontAlgn="base" hangingPunct="1">
        <a:spcBef>
          <a:spcPct val="20000"/>
        </a:spcBef>
        <a:spcAft>
          <a:spcPct val="0"/>
        </a:spcAft>
        <a:buFont typeface="Arial" charset="0"/>
        <a:buChar char="–"/>
        <a:defRPr sz="2000" b="0" i="0" kern="1200">
          <a:solidFill>
            <a:schemeClr val="tx1"/>
          </a:solidFill>
          <a:latin typeface="Times New Roman"/>
          <a:ea typeface="ＭＳ Ｐゴシック" charset="0"/>
          <a:cs typeface="Times New Roman"/>
        </a:defRPr>
      </a:lvl4pPr>
      <a:lvl5pPr marL="2057400" indent="-228600" algn="l" defTabSz="457200" rtl="0" eaLnBrk="1" fontAlgn="base" hangingPunct="1">
        <a:spcBef>
          <a:spcPct val="20000"/>
        </a:spcBef>
        <a:spcAft>
          <a:spcPct val="0"/>
        </a:spcAft>
        <a:buFont typeface="Arial" charset="0"/>
        <a:buChar char="»"/>
        <a:defRPr sz="2000" b="0" i="0" kern="1200">
          <a:solidFill>
            <a:schemeClr val="tx1"/>
          </a:solidFill>
          <a:latin typeface="Times New Roman"/>
          <a:ea typeface="ＭＳ Ｐゴシック" charset="0"/>
          <a:cs typeface="Times New Roman"/>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1" Type="http://schemas.openxmlformats.org/officeDocument/2006/relationships/slideLayout" Target="../slideLayouts/slideLayout6.xml"/><Relationship Id="rId2" Type="http://schemas.openxmlformats.org/officeDocument/2006/relationships/notesSlide" Target="../notesSlides/notesSlide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16.png"/><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image" Target="../media/image22.jpeg"/><Relationship Id="rId4" Type="http://schemas.openxmlformats.org/officeDocument/2006/relationships/image" Target="../media/image23.jpeg"/><Relationship Id="rId1" Type="http://schemas.openxmlformats.org/officeDocument/2006/relationships/slideLayout" Target="../slideLayouts/slideLayout4.xml"/><Relationship Id="rId2" Type="http://schemas.openxmlformats.org/officeDocument/2006/relationships/notesSlide" Target="../notesSlides/notesSlide1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 Id="rId3" Type="http://schemas.openxmlformats.org/officeDocument/2006/relationships/image" Target="../media/image2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 Id="rId3" Type="http://schemas.openxmlformats.org/officeDocument/2006/relationships/image" Target="../media/image27.png"/></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30.jpe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2.png"/><Relationship Id="rId5" Type="http://schemas.openxmlformats.org/officeDocument/2006/relationships/image" Target="../media/image33.pn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png"/><Relationship Id="rId3" Type="http://schemas.openxmlformats.org/officeDocument/2006/relationships/image" Target="../media/image3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3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png"/><Relationship Id="rId3" Type="http://schemas.openxmlformats.org/officeDocument/2006/relationships/image" Target="../media/image4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1.png"/><Relationship Id="rId4" Type="http://schemas.openxmlformats.org/officeDocument/2006/relationships/image" Target="../media/image42.pn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35.xml.rels><?xml version="1.0" encoding="UTF-8" standalone="yes"?>
<Relationships xmlns="http://schemas.openxmlformats.org/package/2006/relationships"><Relationship Id="rId3" Type="http://schemas.openxmlformats.org/officeDocument/2006/relationships/image" Target="../media/image43.png"/><Relationship Id="rId4" Type="http://schemas.openxmlformats.org/officeDocument/2006/relationships/image" Target="../media/image44.png"/><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36.xml.rels><?xml version="1.0" encoding="UTF-8" standalone="yes"?>
<Relationships xmlns="http://schemas.openxmlformats.org/package/2006/relationships"><Relationship Id="rId3" Type="http://schemas.openxmlformats.org/officeDocument/2006/relationships/image" Target="../media/image45.png"/><Relationship Id="rId4" Type="http://schemas.openxmlformats.org/officeDocument/2006/relationships/image" Target="../media/image46.png"/><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4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49.em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png"/><Relationship Id="rId3" Type="http://schemas.openxmlformats.org/officeDocument/2006/relationships/image" Target="../media/image5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4.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5.png"/><Relationship Id="rId3" Type="http://schemas.openxmlformats.org/officeDocument/2006/relationships/image" Target="../media/image56.png"/></Relationships>
</file>

<file path=ppt/slides/_rels/slide48.xml.rels><?xml version="1.0" encoding="UTF-8" standalone="yes"?>
<Relationships xmlns="http://schemas.openxmlformats.org/package/2006/relationships"><Relationship Id="rId3" Type="http://schemas.openxmlformats.org/officeDocument/2006/relationships/image" Target="../media/image58.jpeg"/><Relationship Id="rId4" Type="http://schemas.openxmlformats.org/officeDocument/2006/relationships/image" Target="../media/image59.png"/><Relationship Id="rId1" Type="http://schemas.openxmlformats.org/officeDocument/2006/relationships/slideLayout" Target="../slideLayouts/slideLayout2.xml"/><Relationship Id="rId2" Type="http://schemas.openxmlformats.org/officeDocument/2006/relationships/image" Target="../media/image57.png"/></Relationships>
</file>

<file path=ppt/slides/_rels/slide49.xml.rels><?xml version="1.0" encoding="UTF-8" standalone="yes"?>
<Relationships xmlns="http://schemas.openxmlformats.org/package/2006/relationships"><Relationship Id="rId3" Type="http://schemas.openxmlformats.org/officeDocument/2006/relationships/image" Target="../media/image60.png"/><Relationship Id="rId4" Type="http://schemas.openxmlformats.org/officeDocument/2006/relationships/image" Target="../media/image61.png"/><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3.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4.png"/><Relationship Id="rId3" Type="http://schemas.openxmlformats.org/officeDocument/2006/relationships/image" Target="../media/image65.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6.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7.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8.png"/></Relationships>
</file>

<file path=ppt/slides/_rels/slide56.xml.rels><?xml version="1.0" encoding="UTF-8" standalone="yes"?>
<Relationships xmlns="http://schemas.openxmlformats.org/package/2006/relationships"><Relationship Id="rId3" Type="http://schemas.openxmlformats.org/officeDocument/2006/relationships/image" Target="../media/image70.emf"/><Relationship Id="rId4" Type="http://schemas.openxmlformats.org/officeDocument/2006/relationships/image" Target="../media/image71.png"/><Relationship Id="rId5" Type="http://schemas.openxmlformats.org/officeDocument/2006/relationships/image" Target="../media/image72.png"/><Relationship Id="rId1" Type="http://schemas.openxmlformats.org/officeDocument/2006/relationships/slideLayout" Target="../slideLayouts/slideLayout2.xml"/><Relationship Id="rId2" Type="http://schemas.openxmlformats.org/officeDocument/2006/relationships/image" Target="../media/image69.png"/></Relationships>
</file>

<file path=ppt/slides/_rels/slide57.xml.rels><?xml version="1.0" encoding="UTF-8" standalone="yes"?>
<Relationships xmlns="http://schemas.openxmlformats.org/package/2006/relationships"><Relationship Id="rId3" Type="http://schemas.openxmlformats.org/officeDocument/2006/relationships/image" Target="../media/image74.png"/><Relationship Id="rId4" Type="http://schemas.openxmlformats.org/officeDocument/2006/relationships/image" Target="../media/image75.png"/><Relationship Id="rId5" Type="http://schemas.openxmlformats.org/officeDocument/2006/relationships/image" Target="../media/image76.png"/><Relationship Id="rId1" Type="http://schemas.openxmlformats.org/officeDocument/2006/relationships/slideLayout" Target="../slideLayouts/slideLayout6.xml"/><Relationship Id="rId2" Type="http://schemas.openxmlformats.org/officeDocument/2006/relationships/image" Target="../media/image73.png"/></Relationships>
</file>

<file path=ppt/slides/_rels/slide58.xml.rels><?xml version="1.0" encoding="UTF-8" standalone="yes"?>
<Relationships xmlns="http://schemas.openxmlformats.org/package/2006/relationships"><Relationship Id="rId3" Type="http://schemas.openxmlformats.org/officeDocument/2006/relationships/image" Target="../media/image77.png"/><Relationship Id="rId4" Type="http://schemas.openxmlformats.org/officeDocument/2006/relationships/image" Target="../media/image78.png"/><Relationship Id="rId5" Type="http://schemas.openxmlformats.org/officeDocument/2006/relationships/image" Target="../media/image79.png"/><Relationship Id="rId6" Type="http://schemas.openxmlformats.org/officeDocument/2006/relationships/image" Target="../media/image80.png"/><Relationship Id="rId1" Type="http://schemas.openxmlformats.org/officeDocument/2006/relationships/slideLayout" Target="../slideLayouts/slideLayout6.xml"/><Relationship Id="rId2" Type="http://schemas.openxmlformats.org/officeDocument/2006/relationships/notesSlide" Target="../notesSlides/notesSlide22.xml"/></Relationships>
</file>

<file path=ppt/slides/_rels/slide59.xml.rels><?xml version="1.0" encoding="UTF-8" standalone="yes"?>
<Relationships xmlns="http://schemas.openxmlformats.org/package/2006/relationships"><Relationship Id="rId3" Type="http://schemas.openxmlformats.org/officeDocument/2006/relationships/image" Target="../media/image82.png"/><Relationship Id="rId4" Type="http://schemas.openxmlformats.org/officeDocument/2006/relationships/image" Target="../media/image83.png"/><Relationship Id="rId5" Type="http://schemas.openxmlformats.org/officeDocument/2006/relationships/image" Target="../media/image84.png"/><Relationship Id="rId1" Type="http://schemas.openxmlformats.org/officeDocument/2006/relationships/slideLayout" Target="../slideLayouts/slideLayout6.xml"/><Relationship Id="rId2" Type="http://schemas.openxmlformats.org/officeDocument/2006/relationships/image" Target="../media/image8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 Id="rId1" Type="http://schemas.openxmlformats.org/officeDocument/2006/relationships/slideLayout" Target="../slideLayouts/slideLayout6.xml"/><Relationship Id="rId2" Type="http://schemas.openxmlformats.org/officeDocument/2006/relationships/notesSlide" Target="../notesSlides/notesSlide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 Id="rId3"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 Id="rId3"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itle 1"/>
          <p:cNvSpPr>
            <a:spLocks noGrp="1"/>
          </p:cNvSpPr>
          <p:nvPr>
            <p:ph type="ctrTitle"/>
          </p:nvPr>
        </p:nvSpPr>
        <p:spPr/>
        <p:txBody>
          <a:bodyPr/>
          <a:lstStyle/>
          <a:p>
            <a:r>
              <a:rPr lang="en-US" dirty="0" smtClean="0"/>
              <a:t>Lecture 7:</a:t>
            </a:r>
            <a:br>
              <a:rPr lang="en-US" dirty="0" smtClean="0"/>
            </a:br>
            <a:r>
              <a:rPr lang="en-US" dirty="0" smtClean="0"/>
              <a:t>TAU Applications</a:t>
            </a:r>
            <a:endParaRPr lang="en-US" dirty="0"/>
          </a:p>
        </p:txBody>
      </p:sp>
      <p:sp>
        <p:nvSpPr>
          <p:cNvPr id="3" name="Subtitle 2"/>
          <p:cNvSpPr>
            <a:spLocks noGrp="1"/>
          </p:cNvSpPr>
          <p:nvPr>
            <p:ph type="subTitle" idx="1"/>
          </p:nvPr>
        </p:nvSpPr>
        <p:spPr/>
        <p:txBody>
          <a:bodyPr/>
          <a:lstStyle/>
          <a:p>
            <a:r>
              <a:rPr lang="en-US" dirty="0" smtClean="0"/>
              <a:t>Allen D. Malony</a:t>
            </a:r>
          </a:p>
          <a:p>
            <a:r>
              <a:rPr lang="en-US" dirty="0" smtClean="0"/>
              <a:t>Department of Computer and Information Science</a:t>
            </a:r>
          </a:p>
        </p:txBody>
      </p:sp>
      <p:pic>
        <p:nvPicPr>
          <p:cNvPr id="13315" name="Picture 5" descr="UO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249488" y="5299075"/>
            <a:ext cx="4725987" cy="84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3425" name="Rectangle 1026"/>
          <p:cNvSpPr>
            <a:spLocks noGrp="1" noChangeArrowheads="1"/>
          </p:cNvSpPr>
          <p:nvPr>
            <p:ph type="title"/>
          </p:nvPr>
        </p:nvSpPr>
        <p:spPr/>
        <p:txBody>
          <a:bodyPr/>
          <a:lstStyle/>
          <a:p>
            <a:r>
              <a:rPr lang="en-US">
                <a:ea typeface="ＭＳ Ｐゴシック" charset="-128"/>
                <a:cs typeface="ＭＳ Ｐゴシック" charset="-128"/>
              </a:rPr>
              <a:t>S3D Relative Efficiency by Event (Intrepid)</a:t>
            </a:r>
            <a:endParaRPr lang="en-GB">
              <a:ea typeface="ＭＳ Ｐゴシック" charset="-128"/>
              <a:cs typeface="ＭＳ Ｐゴシック" charset="-128"/>
            </a:endParaRPr>
          </a:p>
        </p:txBody>
      </p:sp>
      <p:pic>
        <p:nvPicPr>
          <p:cNvPr id="103426" name="Picture 1027"/>
          <p:cNvPicPr>
            <a:picLocks noChangeAspect="1" noChangeArrowheads="1"/>
          </p:cNvPicPr>
          <p:nvPr/>
        </p:nvPicPr>
        <p:blipFill>
          <a:blip r:embed="rId3"/>
          <a:srcRect/>
          <a:stretch>
            <a:fillRect/>
          </a:stretch>
        </p:blipFill>
        <p:spPr bwMode="auto">
          <a:xfrm>
            <a:off x="115888" y="914400"/>
            <a:ext cx="5832475" cy="3605213"/>
          </a:xfrm>
          <a:prstGeom prst="rect">
            <a:avLst/>
          </a:prstGeom>
          <a:noFill/>
          <a:ln w="9525">
            <a:noFill/>
            <a:round/>
            <a:headEnd/>
            <a:tailEnd/>
          </a:ln>
        </p:spPr>
      </p:pic>
      <p:pic>
        <p:nvPicPr>
          <p:cNvPr id="103427" name="Picture 1027"/>
          <p:cNvPicPr>
            <a:picLocks noChangeAspect="1" noChangeArrowheads="1"/>
          </p:cNvPicPr>
          <p:nvPr/>
        </p:nvPicPr>
        <p:blipFill>
          <a:blip r:embed="rId4"/>
          <a:srcRect/>
          <a:stretch>
            <a:fillRect/>
          </a:stretch>
        </p:blipFill>
        <p:spPr bwMode="auto">
          <a:xfrm>
            <a:off x="3252787" y="2667000"/>
            <a:ext cx="5815013" cy="3594100"/>
          </a:xfrm>
          <a:prstGeom prst="rect">
            <a:avLst/>
          </a:prstGeom>
          <a:noFill/>
          <a:ln w="9525">
            <a:noFill/>
            <a:round/>
            <a:headEnd/>
            <a:tailEnd/>
          </a:ln>
        </p:spPr>
      </p:pic>
      <p:sp>
        <p:nvSpPr>
          <p:cNvPr id="5" name="Footer Placeholder 2"/>
          <p:cNvSpPr>
            <a:spLocks noGrp="1"/>
          </p:cNvSpPr>
          <p:nvPr>
            <p:ph type="ftr" sz="quarter" idx="11"/>
          </p:nvPr>
        </p:nvSpPr>
        <p:spPr>
          <a:xfrm>
            <a:off x="0" y="6369050"/>
            <a:ext cx="6019800" cy="488950"/>
          </a:xfrm>
        </p:spPr>
        <p:txBody>
          <a:bodyPr/>
          <a:lstStyle/>
          <a:p>
            <a:r>
              <a:rPr lang="en-US" dirty="0" smtClean="0"/>
              <a:t>Parallel Performance Tools: A Short Course, </a:t>
            </a:r>
            <a:r>
              <a:rPr lang="en-US" dirty="0" err="1" smtClean="0"/>
              <a:t>Beihang</a:t>
            </a:r>
            <a:r>
              <a:rPr lang="en-US" dirty="0" smtClean="0"/>
              <a:t> University, December 2-4, 2013</a:t>
            </a:r>
            <a:endParaRPr lang="en-US" dirty="0"/>
          </a:p>
        </p:txBody>
      </p:sp>
      <p:sp>
        <p:nvSpPr>
          <p:cNvPr id="6" name="Slide Number Placeholder 3"/>
          <p:cNvSpPr>
            <a:spLocks noGrp="1"/>
          </p:cNvSpPr>
          <p:nvPr>
            <p:ph type="sldNum" sz="quarter" idx="12"/>
          </p:nvPr>
        </p:nvSpPr>
        <p:spPr>
          <a:xfrm>
            <a:off x="6553200" y="6369050"/>
            <a:ext cx="2133600" cy="488950"/>
          </a:xfrm>
        </p:spPr>
        <p:txBody>
          <a:bodyPr/>
          <a:lstStyle/>
          <a:p>
            <a:fld id="{F8E865A7-7678-F840-B2ED-A6879803B906}" type="slidenum">
              <a:rPr lang="en-US" smtClean="0"/>
              <a:pPr/>
              <a:t>10</a:t>
            </a:fld>
            <a:endParaRPr lang="en-US"/>
          </a:p>
        </p:txBody>
      </p:sp>
    </p:spTree>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5473" name="Picture 4"/>
          <p:cNvPicPr>
            <a:picLocks noChangeAspect="1"/>
          </p:cNvPicPr>
          <p:nvPr/>
        </p:nvPicPr>
        <p:blipFill>
          <a:blip r:embed="rId2"/>
          <a:srcRect/>
          <a:stretch>
            <a:fillRect/>
          </a:stretch>
        </p:blipFill>
        <p:spPr bwMode="auto">
          <a:xfrm>
            <a:off x="579438" y="914400"/>
            <a:ext cx="7974012" cy="5424487"/>
          </a:xfrm>
          <a:prstGeom prst="rect">
            <a:avLst/>
          </a:prstGeom>
          <a:noFill/>
          <a:ln w="9525">
            <a:noFill/>
            <a:miter lim="800000"/>
            <a:headEnd/>
            <a:tailEnd/>
          </a:ln>
        </p:spPr>
      </p:pic>
      <p:sp>
        <p:nvSpPr>
          <p:cNvPr id="105474" name="Rectangle 1026"/>
          <p:cNvSpPr>
            <a:spLocks noGrp="1" noChangeArrowheads="1"/>
          </p:cNvSpPr>
          <p:nvPr>
            <p:ph type="title"/>
          </p:nvPr>
        </p:nvSpPr>
        <p:spPr/>
        <p:txBody>
          <a:bodyPr/>
          <a:lstStyle/>
          <a:p>
            <a:r>
              <a:rPr lang="en-US">
                <a:ea typeface="ＭＳ Ｐゴシック" charset="-128"/>
                <a:cs typeface="ＭＳ Ｐゴシック" charset="-128"/>
              </a:rPr>
              <a:t>S3D Event Correlation to Total Time (Jaguar)</a:t>
            </a:r>
          </a:p>
        </p:txBody>
      </p:sp>
      <p:sp>
        <p:nvSpPr>
          <p:cNvPr id="105475" name="Text Box 1027"/>
          <p:cNvSpPr txBox="1">
            <a:spLocks noChangeArrowheads="1"/>
          </p:cNvSpPr>
          <p:nvPr/>
        </p:nvSpPr>
        <p:spPr bwMode="auto">
          <a:xfrm>
            <a:off x="5932488" y="1973262"/>
            <a:ext cx="1943461" cy="707886"/>
          </a:xfrm>
          <a:prstGeom prst="rect">
            <a:avLst/>
          </a:prstGeom>
          <a:solidFill>
            <a:schemeClr val="bg1"/>
          </a:solidFill>
          <a:ln w="9525">
            <a:solidFill>
              <a:schemeClr val="tx1"/>
            </a:solidFill>
            <a:miter lim="800000"/>
            <a:headEnd/>
            <a:tailEnd/>
          </a:ln>
        </p:spPr>
        <p:txBody>
          <a:bodyPr wrap="none">
            <a:prstTxWarp prst="textNoShape">
              <a:avLst/>
            </a:prstTxWarp>
            <a:spAutoFit/>
          </a:bodyPr>
          <a:lstStyle/>
          <a:p>
            <a:r>
              <a:rPr lang="en-US" sz="2000" dirty="0" err="1">
                <a:latin typeface="Times New Roman"/>
                <a:cs typeface="Times New Roman"/>
              </a:rPr>
              <a:t>r</a:t>
            </a:r>
            <a:r>
              <a:rPr lang="en-US" sz="2000" dirty="0">
                <a:latin typeface="Times New Roman"/>
                <a:cs typeface="Times New Roman"/>
              </a:rPr>
              <a:t> = 1 implies</a:t>
            </a:r>
          </a:p>
          <a:p>
            <a:r>
              <a:rPr lang="en-US" sz="2000" dirty="0">
                <a:latin typeface="Times New Roman"/>
                <a:cs typeface="Times New Roman"/>
              </a:rPr>
              <a:t>direct correlation</a:t>
            </a:r>
            <a:endParaRPr lang="en-US" dirty="0">
              <a:latin typeface="Times New Roman"/>
              <a:cs typeface="Times New Roman"/>
            </a:endParaRPr>
          </a:p>
        </p:txBody>
      </p:sp>
      <p:sp>
        <p:nvSpPr>
          <p:cNvPr id="105476" name="Line 1028"/>
          <p:cNvSpPr>
            <a:spLocks noChangeShapeType="1"/>
          </p:cNvSpPr>
          <p:nvPr/>
        </p:nvSpPr>
        <p:spPr bwMode="auto">
          <a:xfrm flipH="1">
            <a:off x="744538" y="3963987"/>
            <a:ext cx="2371725" cy="931863"/>
          </a:xfrm>
          <a:prstGeom prst="line">
            <a:avLst/>
          </a:prstGeom>
          <a:noFill/>
          <a:ln w="19050">
            <a:solidFill>
              <a:schemeClr val="tx1"/>
            </a:solidFill>
            <a:round/>
            <a:headEnd type="triangle" w="med" len="lg"/>
            <a:tailEnd/>
          </a:ln>
        </p:spPr>
        <p:txBody>
          <a:bodyPr wrap="none" anchor="ctr">
            <a:prstTxWarp prst="textNoShape">
              <a:avLst/>
            </a:prstTxWarp>
          </a:bodyPr>
          <a:lstStyle/>
          <a:p>
            <a:endParaRPr lang="en-US"/>
          </a:p>
        </p:txBody>
      </p:sp>
      <p:sp>
        <p:nvSpPr>
          <p:cNvPr id="6" name="Footer Placeholder 2"/>
          <p:cNvSpPr>
            <a:spLocks noGrp="1"/>
          </p:cNvSpPr>
          <p:nvPr>
            <p:ph type="ftr" sz="quarter" idx="11"/>
          </p:nvPr>
        </p:nvSpPr>
        <p:spPr>
          <a:xfrm>
            <a:off x="0" y="6369050"/>
            <a:ext cx="6019800" cy="488950"/>
          </a:xfrm>
        </p:spPr>
        <p:txBody>
          <a:bodyPr/>
          <a:lstStyle/>
          <a:p>
            <a:r>
              <a:rPr lang="en-US" dirty="0" smtClean="0"/>
              <a:t>Parallel Performance Tools: A Short Course, </a:t>
            </a:r>
            <a:r>
              <a:rPr lang="en-US" dirty="0" err="1" smtClean="0"/>
              <a:t>Beihang</a:t>
            </a:r>
            <a:r>
              <a:rPr lang="en-US" dirty="0" smtClean="0"/>
              <a:t> University, December 2-4, 2013</a:t>
            </a:r>
            <a:endParaRPr lang="en-US" dirty="0"/>
          </a:p>
        </p:txBody>
      </p:sp>
      <p:sp>
        <p:nvSpPr>
          <p:cNvPr id="7" name="Slide Number Placeholder 3"/>
          <p:cNvSpPr>
            <a:spLocks noGrp="1"/>
          </p:cNvSpPr>
          <p:nvPr>
            <p:ph type="sldNum" sz="quarter" idx="12"/>
          </p:nvPr>
        </p:nvSpPr>
        <p:spPr>
          <a:xfrm>
            <a:off x="6553200" y="6369050"/>
            <a:ext cx="2133600" cy="488950"/>
          </a:xfrm>
        </p:spPr>
        <p:txBody>
          <a:bodyPr/>
          <a:lstStyle/>
          <a:p>
            <a:fld id="{F8E865A7-7678-F840-B2ED-A6879803B906}" type="slidenum">
              <a:rPr lang="en-US" smtClean="0"/>
              <a:pPr/>
              <a:t>11</a:t>
            </a:fld>
            <a:endParaRPr lang="en-US"/>
          </a:p>
        </p:txBody>
      </p:sp>
    </p:spTree>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6497" name="Picture 1026"/>
          <p:cNvPicPr>
            <a:picLocks noChangeAspect="1" noChangeArrowheads="1"/>
          </p:cNvPicPr>
          <p:nvPr/>
        </p:nvPicPr>
        <p:blipFill>
          <a:blip r:embed="rId3"/>
          <a:srcRect/>
          <a:stretch>
            <a:fillRect/>
          </a:stretch>
        </p:blipFill>
        <p:spPr bwMode="auto">
          <a:xfrm>
            <a:off x="469900" y="838200"/>
            <a:ext cx="7921625" cy="5443538"/>
          </a:xfrm>
          <a:prstGeom prst="rect">
            <a:avLst/>
          </a:prstGeom>
          <a:noFill/>
          <a:ln w="9525">
            <a:noFill/>
            <a:round/>
            <a:headEnd/>
            <a:tailEnd/>
          </a:ln>
        </p:spPr>
      </p:pic>
      <p:sp>
        <p:nvSpPr>
          <p:cNvPr id="106498" name="Rectangle 1027"/>
          <p:cNvSpPr>
            <a:spLocks noGrp="1" noChangeArrowheads="1"/>
          </p:cNvSpPr>
          <p:nvPr>
            <p:ph type="title"/>
          </p:nvPr>
        </p:nvSpPr>
        <p:spPr/>
        <p:txBody>
          <a:bodyPr>
            <a:normAutofit fontScale="90000"/>
          </a:bodyPr>
          <a:lstStyle/>
          <a:p>
            <a:r>
              <a:rPr lang="en-US" dirty="0">
                <a:ea typeface="ＭＳ Ｐゴシック" charset="-128"/>
                <a:cs typeface="ＭＳ Ｐゴシック" charset="-128"/>
              </a:rPr>
              <a:t>S3D Event Correlation to Total Time (Intrepid)</a:t>
            </a:r>
            <a:endParaRPr lang="en-GB" dirty="0">
              <a:ea typeface="ＭＳ Ｐゴシック" charset="-128"/>
              <a:cs typeface="ＭＳ Ｐゴシック" charset="-128"/>
            </a:endParaRPr>
          </a:p>
        </p:txBody>
      </p:sp>
      <p:sp>
        <p:nvSpPr>
          <p:cNvPr id="106499" name="Line 1028"/>
          <p:cNvSpPr>
            <a:spLocks noChangeShapeType="1"/>
          </p:cNvSpPr>
          <p:nvPr/>
        </p:nvSpPr>
        <p:spPr bwMode="auto">
          <a:xfrm>
            <a:off x="6011863" y="3087688"/>
            <a:ext cx="1112837" cy="2708275"/>
          </a:xfrm>
          <a:prstGeom prst="line">
            <a:avLst/>
          </a:prstGeom>
          <a:noFill/>
          <a:ln w="19050">
            <a:solidFill>
              <a:schemeClr val="tx1"/>
            </a:solidFill>
            <a:round/>
            <a:headEnd type="triangle" w="med" len="lg"/>
            <a:tailEnd/>
          </a:ln>
        </p:spPr>
        <p:txBody>
          <a:bodyPr wrap="none" anchor="ctr">
            <a:prstTxWarp prst="textNoShape">
              <a:avLst/>
            </a:prstTxWarp>
          </a:bodyPr>
          <a:lstStyle/>
          <a:p>
            <a:endParaRPr lang="en-US"/>
          </a:p>
        </p:txBody>
      </p:sp>
      <p:sp>
        <p:nvSpPr>
          <p:cNvPr id="5" name="Footer Placeholder 2"/>
          <p:cNvSpPr>
            <a:spLocks noGrp="1"/>
          </p:cNvSpPr>
          <p:nvPr>
            <p:ph type="ftr" sz="quarter" idx="11"/>
          </p:nvPr>
        </p:nvSpPr>
        <p:spPr>
          <a:xfrm>
            <a:off x="0" y="6369050"/>
            <a:ext cx="6019800" cy="488950"/>
          </a:xfrm>
        </p:spPr>
        <p:txBody>
          <a:bodyPr/>
          <a:lstStyle/>
          <a:p>
            <a:r>
              <a:rPr lang="en-US" dirty="0" smtClean="0"/>
              <a:t>Parallel Performance Tools: A Short Course, </a:t>
            </a:r>
            <a:r>
              <a:rPr lang="en-US" dirty="0" err="1" smtClean="0"/>
              <a:t>Beihang</a:t>
            </a:r>
            <a:r>
              <a:rPr lang="en-US" dirty="0" smtClean="0"/>
              <a:t> University, December 2-4, 2013</a:t>
            </a:r>
            <a:endParaRPr lang="en-US" dirty="0"/>
          </a:p>
        </p:txBody>
      </p:sp>
      <p:sp>
        <p:nvSpPr>
          <p:cNvPr id="6" name="Slide Number Placeholder 3"/>
          <p:cNvSpPr>
            <a:spLocks noGrp="1"/>
          </p:cNvSpPr>
          <p:nvPr>
            <p:ph type="sldNum" sz="quarter" idx="12"/>
          </p:nvPr>
        </p:nvSpPr>
        <p:spPr>
          <a:xfrm>
            <a:off x="6553200" y="6369050"/>
            <a:ext cx="2133600" cy="488950"/>
          </a:xfrm>
        </p:spPr>
        <p:txBody>
          <a:bodyPr/>
          <a:lstStyle/>
          <a:p>
            <a:fld id="{F8E865A7-7678-F840-B2ED-A6879803B906}" type="slidenum">
              <a:rPr lang="en-US" smtClean="0"/>
              <a:pPr/>
              <a:t>12</a:t>
            </a:fld>
            <a:endParaRPr lang="en-US"/>
          </a:p>
        </p:txBody>
      </p:sp>
    </p:spTree>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8545" name="Picture 1026"/>
          <p:cNvPicPr>
            <a:picLocks noChangeAspect="1" noChangeArrowheads="1"/>
          </p:cNvPicPr>
          <p:nvPr/>
        </p:nvPicPr>
        <p:blipFill>
          <a:blip r:embed="rId3"/>
          <a:srcRect/>
          <a:stretch>
            <a:fillRect/>
          </a:stretch>
        </p:blipFill>
        <p:spPr bwMode="auto">
          <a:xfrm>
            <a:off x="0" y="0"/>
            <a:ext cx="127000" cy="127000"/>
          </a:xfrm>
          <a:prstGeom prst="rect">
            <a:avLst/>
          </a:prstGeom>
          <a:noFill/>
          <a:ln w="9525">
            <a:noFill/>
            <a:round/>
            <a:headEnd/>
            <a:tailEnd/>
          </a:ln>
        </p:spPr>
      </p:pic>
      <p:sp>
        <p:nvSpPr>
          <p:cNvPr id="108546" name="Rectangle 1027"/>
          <p:cNvSpPr>
            <a:spLocks noGrp="1" noChangeArrowheads="1"/>
          </p:cNvSpPr>
          <p:nvPr>
            <p:ph type="title"/>
          </p:nvPr>
        </p:nvSpPr>
        <p:spPr/>
        <p:txBody>
          <a:bodyPr>
            <a:normAutofit fontScale="90000"/>
          </a:bodyPr>
          <a:lstStyle/>
          <a:p>
            <a:r>
              <a:rPr lang="en-GB" dirty="0">
                <a:ea typeface="ＭＳ Ｐゴシック" charset="-128"/>
                <a:cs typeface="ＭＳ Ｐゴシック" charset="-128"/>
              </a:rPr>
              <a:t>S3D 3D Correlation Cube (Intrepid, </a:t>
            </a:r>
            <a:r>
              <a:rPr lang="en-GB" dirty="0" err="1">
                <a:ea typeface="ＭＳ Ｐゴシック" charset="-128"/>
                <a:cs typeface="ＭＳ Ｐゴシック" charset="-128"/>
              </a:rPr>
              <a:t>MPI_Wait</a:t>
            </a:r>
            <a:r>
              <a:rPr lang="en-GB" dirty="0">
                <a:ea typeface="ＭＳ Ｐゴシック" charset="-128"/>
                <a:cs typeface="ＭＳ Ｐゴシック" charset="-128"/>
              </a:rPr>
              <a:t>)</a:t>
            </a:r>
          </a:p>
        </p:txBody>
      </p:sp>
      <p:pic>
        <p:nvPicPr>
          <p:cNvPr id="108547" name="Picture 1028"/>
          <p:cNvPicPr>
            <a:picLocks noChangeAspect="1" noChangeArrowheads="1"/>
          </p:cNvPicPr>
          <p:nvPr/>
        </p:nvPicPr>
        <p:blipFill>
          <a:blip r:embed="rId4"/>
          <a:srcRect/>
          <a:stretch>
            <a:fillRect/>
          </a:stretch>
        </p:blipFill>
        <p:spPr bwMode="auto">
          <a:xfrm>
            <a:off x="876300" y="817563"/>
            <a:ext cx="7342188" cy="5507037"/>
          </a:xfrm>
          <a:prstGeom prst="rect">
            <a:avLst/>
          </a:prstGeom>
          <a:noFill/>
          <a:ln w="9525">
            <a:noFill/>
            <a:round/>
            <a:headEnd/>
            <a:tailEnd/>
          </a:ln>
        </p:spPr>
      </p:pic>
      <p:sp>
        <p:nvSpPr>
          <p:cNvPr id="108548" name="TextBox 5"/>
          <p:cNvSpPr txBox="1">
            <a:spLocks noChangeArrowheads="1"/>
          </p:cNvSpPr>
          <p:nvPr/>
        </p:nvSpPr>
        <p:spPr bwMode="auto">
          <a:xfrm>
            <a:off x="1938338" y="5845175"/>
            <a:ext cx="5526087" cy="400050"/>
          </a:xfrm>
          <a:prstGeom prst="rect">
            <a:avLst/>
          </a:prstGeom>
          <a:solidFill>
            <a:schemeClr val="bg1"/>
          </a:solidFill>
          <a:ln w="9525">
            <a:noFill/>
            <a:miter lim="800000"/>
            <a:headEnd/>
            <a:tailEnd/>
          </a:ln>
        </p:spPr>
        <p:txBody>
          <a:bodyPr wrap="none">
            <a:prstTxWarp prst="textNoShape">
              <a:avLst/>
            </a:prstTxWarp>
            <a:spAutoFit/>
          </a:bodyPr>
          <a:lstStyle/>
          <a:p>
            <a:r>
              <a:rPr lang="en-US" sz="2000"/>
              <a:t>GETRATES_I vs. RATI_I vs. RATX_I vs. MPI_Wait</a:t>
            </a:r>
          </a:p>
        </p:txBody>
      </p:sp>
      <p:cxnSp>
        <p:nvCxnSpPr>
          <p:cNvPr id="108549" name="Straight Connector 9"/>
          <p:cNvCxnSpPr>
            <a:cxnSpLocks noChangeShapeType="1"/>
          </p:cNvCxnSpPr>
          <p:nvPr/>
        </p:nvCxnSpPr>
        <p:spPr bwMode="auto">
          <a:xfrm rot="10800000">
            <a:off x="1481138" y="4854575"/>
            <a:ext cx="1143000" cy="1066800"/>
          </a:xfrm>
          <a:prstGeom prst="line">
            <a:avLst/>
          </a:prstGeom>
          <a:noFill/>
          <a:ln w="19050">
            <a:solidFill>
              <a:srgbClr val="FF0000"/>
            </a:solidFill>
            <a:round/>
            <a:headEnd/>
            <a:tailEnd type="triangle" w="lg" len="lg"/>
          </a:ln>
        </p:spPr>
      </p:cxnSp>
      <p:cxnSp>
        <p:nvCxnSpPr>
          <p:cNvPr id="108550" name="Straight Connector 10"/>
          <p:cNvCxnSpPr>
            <a:cxnSpLocks noChangeShapeType="1"/>
          </p:cNvCxnSpPr>
          <p:nvPr/>
        </p:nvCxnSpPr>
        <p:spPr bwMode="auto">
          <a:xfrm rot="10800000">
            <a:off x="2778125" y="4932363"/>
            <a:ext cx="1370013" cy="989012"/>
          </a:xfrm>
          <a:prstGeom prst="line">
            <a:avLst/>
          </a:prstGeom>
          <a:noFill/>
          <a:ln w="19050">
            <a:solidFill>
              <a:srgbClr val="FF0000"/>
            </a:solidFill>
            <a:round/>
            <a:headEnd/>
            <a:tailEnd type="triangle" w="lg" len="lg"/>
          </a:ln>
        </p:spPr>
      </p:cxnSp>
      <p:cxnSp>
        <p:nvCxnSpPr>
          <p:cNvPr id="108551" name="Straight Connector 14"/>
          <p:cNvCxnSpPr>
            <a:cxnSpLocks noChangeShapeType="1"/>
          </p:cNvCxnSpPr>
          <p:nvPr/>
        </p:nvCxnSpPr>
        <p:spPr bwMode="auto">
          <a:xfrm rot="5400000" flipH="1" flipV="1">
            <a:off x="5291138" y="5387975"/>
            <a:ext cx="609600" cy="457200"/>
          </a:xfrm>
          <a:prstGeom prst="line">
            <a:avLst/>
          </a:prstGeom>
          <a:noFill/>
          <a:ln w="19050">
            <a:solidFill>
              <a:srgbClr val="FF0000"/>
            </a:solidFill>
            <a:round/>
            <a:headEnd/>
            <a:tailEnd type="triangle" w="lg" len="lg"/>
          </a:ln>
        </p:spPr>
      </p:cxnSp>
      <p:cxnSp>
        <p:nvCxnSpPr>
          <p:cNvPr id="108552" name="Straight Connector 18"/>
          <p:cNvCxnSpPr>
            <a:cxnSpLocks noChangeShapeType="1"/>
          </p:cNvCxnSpPr>
          <p:nvPr/>
        </p:nvCxnSpPr>
        <p:spPr bwMode="auto">
          <a:xfrm rot="5400000" flipH="1" flipV="1">
            <a:off x="6167438" y="4435475"/>
            <a:ext cx="2057400" cy="914400"/>
          </a:xfrm>
          <a:prstGeom prst="line">
            <a:avLst/>
          </a:prstGeom>
          <a:noFill/>
          <a:ln w="19050">
            <a:solidFill>
              <a:srgbClr val="FF0000"/>
            </a:solidFill>
            <a:round/>
            <a:headEnd/>
            <a:tailEnd type="triangle" w="lg" len="lg"/>
          </a:ln>
        </p:spPr>
      </p:cxnSp>
      <p:sp>
        <p:nvSpPr>
          <p:cNvPr id="108553" name="TextBox 1"/>
          <p:cNvSpPr txBox="1">
            <a:spLocks noChangeArrowheads="1"/>
          </p:cNvSpPr>
          <p:nvPr/>
        </p:nvSpPr>
        <p:spPr bwMode="auto">
          <a:xfrm>
            <a:off x="3241675" y="1189038"/>
            <a:ext cx="1530350" cy="460375"/>
          </a:xfrm>
          <a:prstGeom prst="rect">
            <a:avLst/>
          </a:prstGeom>
          <a:noFill/>
          <a:ln w="9525">
            <a:noFill/>
            <a:miter lim="800000"/>
            <a:headEnd/>
            <a:tailEnd/>
          </a:ln>
        </p:spPr>
        <p:txBody>
          <a:bodyPr wrap="none">
            <a:prstTxWarp prst="textNoShape">
              <a:avLst/>
            </a:prstTxWarp>
            <a:spAutoFit/>
          </a:bodyPr>
          <a:lstStyle/>
          <a:p>
            <a:r>
              <a:rPr lang="en-US">
                <a:solidFill>
                  <a:srgbClr val="FFFFFF"/>
                </a:solidFill>
              </a:rPr>
              <a:t>12K cores</a:t>
            </a:r>
          </a:p>
        </p:txBody>
      </p:sp>
      <p:sp>
        <p:nvSpPr>
          <p:cNvPr id="11" name="Footer Placeholder 2"/>
          <p:cNvSpPr>
            <a:spLocks noGrp="1"/>
          </p:cNvSpPr>
          <p:nvPr>
            <p:ph type="ftr" sz="quarter" idx="11"/>
          </p:nvPr>
        </p:nvSpPr>
        <p:spPr>
          <a:xfrm>
            <a:off x="0" y="6369050"/>
            <a:ext cx="6019800" cy="488950"/>
          </a:xfrm>
        </p:spPr>
        <p:txBody>
          <a:bodyPr/>
          <a:lstStyle/>
          <a:p>
            <a:r>
              <a:rPr lang="en-US" dirty="0" smtClean="0"/>
              <a:t>Parallel Performance Tools: A Short Course, </a:t>
            </a:r>
            <a:r>
              <a:rPr lang="en-US" dirty="0" err="1" smtClean="0"/>
              <a:t>Beihang</a:t>
            </a:r>
            <a:r>
              <a:rPr lang="en-US" dirty="0" smtClean="0"/>
              <a:t> University, December 2-4, 2013</a:t>
            </a:r>
            <a:endParaRPr lang="en-US" dirty="0"/>
          </a:p>
        </p:txBody>
      </p:sp>
      <p:sp>
        <p:nvSpPr>
          <p:cNvPr id="12" name="Slide Number Placeholder 3"/>
          <p:cNvSpPr>
            <a:spLocks noGrp="1"/>
          </p:cNvSpPr>
          <p:nvPr>
            <p:ph type="sldNum" sz="quarter" idx="12"/>
          </p:nvPr>
        </p:nvSpPr>
        <p:spPr>
          <a:xfrm>
            <a:off x="6553200" y="6369050"/>
            <a:ext cx="2133600" cy="488950"/>
          </a:xfrm>
        </p:spPr>
        <p:txBody>
          <a:bodyPr/>
          <a:lstStyle/>
          <a:p>
            <a:fld id="{F8E865A7-7678-F840-B2ED-A6879803B906}" type="slidenum">
              <a:rPr lang="en-US" smtClean="0"/>
              <a:pPr/>
              <a:t>13</a:t>
            </a:fld>
            <a:endParaRPr lang="en-US"/>
          </a:p>
        </p:txBody>
      </p:sp>
    </p:spTree>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0593" name="Picture 33"/>
          <p:cNvPicPr>
            <a:picLocks noChangeAspect="1" noChangeArrowheads="1"/>
          </p:cNvPicPr>
          <p:nvPr/>
        </p:nvPicPr>
        <p:blipFill>
          <a:blip r:embed="rId3"/>
          <a:srcRect b="27631"/>
          <a:stretch>
            <a:fillRect/>
          </a:stretch>
        </p:blipFill>
        <p:spPr bwMode="auto">
          <a:xfrm>
            <a:off x="160338" y="3559175"/>
            <a:ext cx="4465637" cy="2525713"/>
          </a:xfrm>
          <a:prstGeom prst="rect">
            <a:avLst/>
          </a:prstGeom>
          <a:noFill/>
          <a:ln w="9525">
            <a:noFill/>
            <a:miter lim="800000"/>
            <a:headEnd/>
            <a:tailEnd/>
          </a:ln>
        </p:spPr>
      </p:pic>
      <p:sp>
        <p:nvSpPr>
          <p:cNvPr id="43011" name="Rectangle 3"/>
          <p:cNvSpPr>
            <a:spLocks noChangeArrowheads="1"/>
          </p:cNvSpPr>
          <p:nvPr/>
        </p:nvSpPr>
        <p:spPr bwMode="auto">
          <a:xfrm>
            <a:off x="4394200" y="963613"/>
            <a:ext cx="544513" cy="546100"/>
          </a:xfrm>
          <a:prstGeom prst="rect">
            <a:avLst/>
          </a:prstGeom>
          <a:solidFill>
            <a:srgbClr val="2300FF"/>
          </a:solidFill>
          <a:ln w="25400">
            <a:noFill/>
            <a:miter lim="800000"/>
            <a:headEnd/>
            <a:tailEnd/>
          </a:ln>
        </p:spPr>
        <p:txBody>
          <a:bodyPr lIns="0" tIns="0" rIns="0" bIns="0" anchor="ctr">
            <a:prstTxWarp prst="textNoShape">
              <a:avLst/>
            </a:prstTxWarp>
          </a:bodyPr>
          <a:lstStyle/>
          <a:p>
            <a:pPr algn="ctr"/>
            <a:r>
              <a:rPr lang="en-US" sz="2100">
                <a:solidFill>
                  <a:schemeClr val="bg1"/>
                </a:solidFill>
                <a:effectLst>
                  <a:outerShdw blurRad="38100" dist="38100" dir="2700000" algn="tl">
                    <a:srgbClr val="000000"/>
                  </a:outerShdw>
                </a:effectLst>
              </a:rPr>
              <a:t>12</a:t>
            </a:r>
          </a:p>
        </p:txBody>
      </p:sp>
      <p:sp>
        <p:nvSpPr>
          <p:cNvPr id="43012" name="Rectangle 4"/>
          <p:cNvSpPr>
            <a:spLocks noChangeArrowheads="1"/>
          </p:cNvSpPr>
          <p:nvPr/>
        </p:nvSpPr>
        <p:spPr bwMode="auto">
          <a:xfrm>
            <a:off x="5010150" y="963613"/>
            <a:ext cx="544513" cy="546100"/>
          </a:xfrm>
          <a:prstGeom prst="rect">
            <a:avLst/>
          </a:prstGeom>
          <a:solidFill>
            <a:srgbClr val="00FF00"/>
          </a:solidFill>
          <a:ln w="25400">
            <a:noFill/>
            <a:miter lim="800000"/>
            <a:headEnd/>
            <a:tailEnd/>
          </a:ln>
        </p:spPr>
        <p:txBody>
          <a:bodyPr lIns="0" tIns="0" rIns="0" bIns="0" anchor="ctr">
            <a:prstTxWarp prst="textNoShape">
              <a:avLst/>
            </a:prstTxWarp>
          </a:bodyPr>
          <a:lstStyle/>
          <a:p>
            <a:r>
              <a:rPr lang="en-US" sz="2100">
                <a:solidFill>
                  <a:schemeClr val="bg1"/>
                </a:solidFill>
                <a:effectLst>
                  <a:outerShdw blurRad="38100" dist="38100" dir="2700000" algn="tl">
                    <a:srgbClr val="000000"/>
                  </a:outerShdw>
                </a:effectLst>
              </a:rPr>
              <a:t>13</a:t>
            </a:r>
          </a:p>
        </p:txBody>
      </p:sp>
      <p:sp>
        <p:nvSpPr>
          <p:cNvPr id="43013" name="Rectangle 5"/>
          <p:cNvSpPr>
            <a:spLocks noChangeArrowheads="1"/>
          </p:cNvSpPr>
          <p:nvPr/>
        </p:nvSpPr>
        <p:spPr bwMode="auto">
          <a:xfrm>
            <a:off x="5626100" y="963613"/>
            <a:ext cx="544513" cy="546100"/>
          </a:xfrm>
          <a:prstGeom prst="rect">
            <a:avLst/>
          </a:prstGeom>
          <a:solidFill>
            <a:srgbClr val="00FF00"/>
          </a:solidFill>
          <a:ln w="25400">
            <a:noFill/>
            <a:miter lim="800000"/>
            <a:headEnd/>
            <a:tailEnd/>
          </a:ln>
        </p:spPr>
        <p:txBody>
          <a:bodyPr lIns="0" tIns="0" rIns="0" bIns="0" anchor="ctr">
            <a:prstTxWarp prst="textNoShape">
              <a:avLst/>
            </a:prstTxWarp>
          </a:bodyPr>
          <a:lstStyle/>
          <a:p>
            <a:pPr algn="ctr"/>
            <a:r>
              <a:rPr lang="en-US" sz="2100">
                <a:solidFill>
                  <a:schemeClr val="bg1"/>
                </a:solidFill>
                <a:effectLst>
                  <a:outerShdw blurRad="38100" dist="38100" dir="2700000" algn="tl">
                    <a:srgbClr val="000000"/>
                  </a:outerShdw>
                </a:effectLst>
              </a:rPr>
              <a:t>14</a:t>
            </a:r>
          </a:p>
        </p:txBody>
      </p:sp>
      <p:sp>
        <p:nvSpPr>
          <p:cNvPr id="43014" name="Rectangle 6"/>
          <p:cNvSpPr>
            <a:spLocks noChangeArrowheads="1"/>
          </p:cNvSpPr>
          <p:nvPr/>
        </p:nvSpPr>
        <p:spPr bwMode="auto">
          <a:xfrm>
            <a:off x="6242050" y="963613"/>
            <a:ext cx="544513" cy="546100"/>
          </a:xfrm>
          <a:prstGeom prst="rect">
            <a:avLst/>
          </a:prstGeom>
          <a:solidFill>
            <a:srgbClr val="2300FF"/>
          </a:solidFill>
          <a:ln w="25400">
            <a:noFill/>
            <a:miter lim="800000"/>
            <a:headEnd/>
            <a:tailEnd/>
          </a:ln>
        </p:spPr>
        <p:txBody>
          <a:bodyPr lIns="0" tIns="0" rIns="0" bIns="0" anchor="ctr">
            <a:prstTxWarp prst="textNoShape">
              <a:avLst/>
            </a:prstTxWarp>
          </a:bodyPr>
          <a:lstStyle/>
          <a:p>
            <a:pPr algn="ctr"/>
            <a:r>
              <a:rPr lang="en-US" sz="2100">
                <a:solidFill>
                  <a:schemeClr val="bg1"/>
                </a:solidFill>
                <a:effectLst>
                  <a:outerShdw blurRad="38100" dist="38100" dir="2700000" algn="tl">
                    <a:srgbClr val="000000"/>
                  </a:outerShdw>
                </a:effectLst>
              </a:rPr>
              <a:t>15</a:t>
            </a:r>
          </a:p>
        </p:txBody>
      </p:sp>
      <p:sp>
        <p:nvSpPr>
          <p:cNvPr id="43015" name="Rectangle 7"/>
          <p:cNvSpPr>
            <a:spLocks noChangeArrowheads="1"/>
          </p:cNvSpPr>
          <p:nvPr/>
        </p:nvSpPr>
        <p:spPr bwMode="auto">
          <a:xfrm>
            <a:off x="4394200" y="1571625"/>
            <a:ext cx="544513" cy="544513"/>
          </a:xfrm>
          <a:prstGeom prst="rect">
            <a:avLst/>
          </a:prstGeom>
          <a:solidFill>
            <a:srgbClr val="00FF00"/>
          </a:solidFill>
          <a:ln w="25400">
            <a:noFill/>
            <a:miter lim="800000"/>
            <a:headEnd/>
            <a:tailEnd/>
          </a:ln>
        </p:spPr>
        <p:txBody>
          <a:bodyPr lIns="0" tIns="0" rIns="0" bIns="0" anchor="ctr">
            <a:prstTxWarp prst="textNoShape">
              <a:avLst/>
            </a:prstTxWarp>
          </a:bodyPr>
          <a:lstStyle/>
          <a:p>
            <a:pPr algn="ctr"/>
            <a:r>
              <a:rPr lang="en-US" sz="2100">
                <a:solidFill>
                  <a:schemeClr val="bg1"/>
                </a:solidFill>
                <a:effectLst>
                  <a:outerShdw blurRad="38100" dist="38100" dir="2700000" algn="tl">
                    <a:srgbClr val="000000"/>
                  </a:outerShdw>
                </a:effectLst>
              </a:rPr>
              <a:t>8</a:t>
            </a:r>
          </a:p>
        </p:txBody>
      </p:sp>
      <p:sp>
        <p:nvSpPr>
          <p:cNvPr id="43016" name="Rectangle 8"/>
          <p:cNvSpPr>
            <a:spLocks noChangeArrowheads="1"/>
          </p:cNvSpPr>
          <p:nvPr/>
        </p:nvSpPr>
        <p:spPr bwMode="auto">
          <a:xfrm>
            <a:off x="5010150" y="1571625"/>
            <a:ext cx="544513" cy="544513"/>
          </a:xfrm>
          <a:prstGeom prst="rect">
            <a:avLst/>
          </a:prstGeom>
          <a:solidFill>
            <a:srgbClr val="FF0000"/>
          </a:solidFill>
          <a:ln w="25400">
            <a:noFill/>
            <a:miter lim="800000"/>
            <a:headEnd/>
            <a:tailEnd/>
          </a:ln>
        </p:spPr>
        <p:txBody>
          <a:bodyPr lIns="0" tIns="0" rIns="0" bIns="0" anchor="ctr">
            <a:prstTxWarp prst="textNoShape">
              <a:avLst/>
            </a:prstTxWarp>
          </a:bodyPr>
          <a:lstStyle/>
          <a:p>
            <a:pPr algn="ctr"/>
            <a:r>
              <a:rPr lang="en-US" sz="2100">
                <a:solidFill>
                  <a:schemeClr val="bg1"/>
                </a:solidFill>
                <a:effectLst>
                  <a:outerShdw blurRad="38100" dist="38100" dir="2700000" algn="tl">
                    <a:srgbClr val="000000"/>
                  </a:outerShdw>
                </a:effectLst>
              </a:rPr>
              <a:t>9</a:t>
            </a:r>
          </a:p>
        </p:txBody>
      </p:sp>
      <p:sp>
        <p:nvSpPr>
          <p:cNvPr id="43017" name="Rectangle 9"/>
          <p:cNvSpPr>
            <a:spLocks noChangeArrowheads="1"/>
          </p:cNvSpPr>
          <p:nvPr/>
        </p:nvSpPr>
        <p:spPr bwMode="auto">
          <a:xfrm>
            <a:off x="5626100" y="1571625"/>
            <a:ext cx="544513" cy="544513"/>
          </a:xfrm>
          <a:prstGeom prst="rect">
            <a:avLst/>
          </a:prstGeom>
          <a:solidFill>
            <a:srgbClr val="FF0000"/>
          </a:solidFill>
          <a:ln w="25400">
            <a:noFill/>
            <a:miter lim="800000"/>
            <a:headEnd/>
            <a:tailEnd/>
          </a:ln>
        </p:spPr>
        <p:txBody>
          <a:bodyPr lIns="0" tIns="0" rIns="0" bIns="0" anchor="ctr">
            <a:prstTxWarp prst="textNoShape">
              <a:avLst/>
            </a:prstTxWarp>
          </a:bodyPr>
          <a:lstStyle/>
          <a:p>
            <a:pPr algn="ctr"/>
            <a:r>
              <a:rPr lang="en-US" sz="2100">
                <a:solidFill>
                  <a:schemeClr val="bg1"/>
                </a:solidFill>
                <a:effectLst>
                  <a:outerShdw blurRad="38100" dist="38100" dir="2700000" algn="tl">
                    <a:srgbClr val="000000"/>
                  </a:outerShdw>
                </a:effectLst>
              </a:rPr>
              <a:t>10</a:t>
            </a:r>
          </a:p>
        </p:txBody>
      </p:sp>
      <p:sp>
        <p:nvSpPr>
          <p:cNvPr id="43018" name="Rectangle 10"/>
          <p:cNvSpPr>
            <a:spLocks noChangeArrowheads="1"/>
          </p:cNvSpPr>
          <p:nvPr/>
        </p:nvSpPr>
        <p:spPr bwMode="auto">
          <a:xfrm>
            <a:off x="6242050" y="1571625"/>
            <a:ext cx="544513" cy="544513"/>
          </a:xfrm>
          <a:prstGeom prst="rect">
            <a:avLst/>
          </a:prstGeom>
          <a:solidFill>
            <a:srgbClr val="00FF00"/>
          </a:solidFill>
          <a:ln w="25400">
            <a:noFill/>
            <a:miter lim="800000"/>
            <a:headEnd/>
            <a:tailEnd/>
          </a:ln>
        </p:spPr>
        <p:txBody>
          <a:bodyPr lIns="0" tIns="0" rIns="0" bIns="0" anchor="ctr">
            <a:prstTxWarp prst="textNoShape">
              <a:avLst/>
            </a:prstTxWarp>
          </a:bodyPr>
          <a:lstStyle/>
          <a:p>
            <a:pPr algn="ctr"/>
            <a:r>
              <a:rPr lang="en-US" sz="2100">
                <a:solidFill>
                  <a:schemeClr val="bg1"/>
                </a:solidFill>
                <a:effectLst>
                  <a:outerShdw blurRad="38100" dist="38100" dir="2700000" algn="tl">
                    <a:srgbClr val="000000"/>
                  </a:outerShdw>
                </a:effectLst>
              </a:rPr>
              <a:t>11</a:t>
            </a:r>
          </a:p>
        </p:txBody>
      </p:sp>
      <p:sp>
        <p:nvSpPr>
          <p:cNvPr id="43019" name="Rectangle 11"/>
          <p:cNvSpPr>
            <a:spLocks noChangeArrowheads="1"/>
          </p:cNvSpPr>
          <p:nvPr/>
        </p:nvSpPr>
        <p:spPr bwMode="auto">
          <a:xfrm>
            <a:off x="4394200" y="2170113"/>
            <a:ext cx="544513" cy="544512"/>
          </a:xfrm>
          <a:prstGeom prst="rect">
            <a:avLst/>
          </a:prstGeom>
          <a:solidFill>
            <a:srgbClr val="00FF00"/>
          </a:solidFill>
          <a:ln w="25400">
            <a:noFill/>
            <a:miter lim="800000"/>
            <a:headEnd/>
            <a:tailEnd/>
          </a:ln>
        </p:spPr>
        <p:txBody>
          <a:bodyPr lIns="0" tIns="0" rIns="0" bIns="0" anchor="ctr">
            <a:prstTxWarp prst="textNoShape">
              <a:avLst/>
            </a:prstTxWarp>
          </a:bodyPr>
          <a:lstStyle/>
          <a:p>
            <a:pPr algn="ctr"/>
            <a:r>
              <a:rPr lang="en-US" sz="2100">
                <a:solidFill>
                  <a:schemeClr val="bg1"/>
                </a:solidFill>
                <a:effectLst>
                  <a:outerShdw blurRad="38100" dist="38100" dir="2700000" algn="tl">
                    <a:srgbClr val="000000"/>
                  </a:outerShdw>
                </a:effectLst>
              </a:rPr>
              <a:t>4</a:t>
            </a:r>
          </a:p>
        </p:txBody>
      </p:sp>
      <p:sp>
        <p:nvSpPr>
          <p:cNvPr id="43020" name="Rectangle 12"/>
          <p:cNvSpPr>
            <a:spLocks noChangeArrowheads="1"/>
          </p:cNvSpPr>
          <p:nvPr/>
        </p:nvSpPr>
        <p:spPr bwMode="auto">
          <a:xfrm>
            <a:off x="5010150" y="2170113"/>
            <a:ext cx="544513" cy="544512"/>
          </a:xfrm>
          <a:prstGeom prst="rect">
            <a:avLst/>
          </a:prstGeom>
          <a:solidFill>
            <a:srgbClr val="FF0000"/>
          </a:solidFill>
          <a:ln w="25400">
            <a:noFill/>
            <a:miter lim="800000"/>
            <a:headEnd/>
            <a:tailEnd/>
          </a:ln>
        </p:spPr>
        <p:txBody>
          <a:bodyPr lIns="0" tIns="0" rIns="0" bIns="0" anchor="ctr">
            <a:prstTxWarp prst="textNoShape">
              <a:avLst/>
            </a:prstTxWarp>
          </a:bodyPr>
          <a:lstStyle/>
          <a:p>
            <a:pPr algn="ctr"/>
            <a:r>
              <a:rPr lang="en-US" sz="2100">
                <a:solidFill>
                  <a:schemeClr val="bg1"/>
                </a:solidFill>
                <a:effectLst>
                  <a:outerShdw blurRad="38100" dist="38100" dir="2700000" algn="tl">
                    <a:srgbClr val="000000"/>
                  </a:outerShdw>
                </a:effectLst>
              </a:rPr>
              <a:t>5</a:t>
            </a:r>
          </a:p>
        </p:txBody>
      </p:sp>
      <p:sp>
        <p:nvSpPr>
          <p:cNvPr id="43021" name="Rectangle 13"/>
          <p:cNvSpPr>
            <a:spLocks noChangeArrowheads="1"/>
          </p:cNvSpPr>
          <p:nvPr/>
        </p:nvSpPr>
        <p:spPr bwMode="auto">
          <a:xfrm>
            <a:off x="5626100" y="2170113"/>
            <a:ext cx="544513" cy="544512"/>
          </a:xfrm>
          <a:prstGeom prst="rect">
            <a:avLst/>
          </a:prstGeom>
          <a:solidFill>
            <a:srgbClr val="FF0000"/>
          </a:solidFill>
          <a:ln w="25400">
            <a:noFill/>
            <a:miter lim="800000"/>
            <a:headEnd/>
            <a:tailEnd/>
          </a:ln>
        </p:spPr>
        <p:txBody>
          <a:bodyPr lIns="0" tIns="0" rIns="0" bIns="0" anchor="ctr">
            <a:prstTxWarp prst="textNoShape">
              <a:avLst/>
            </a:prstTxWarp>
          </a:bodyPr>
          <a:lstStyle/>
          <a:p>
            <a:pPr algn="ctr"/>
            <a:r>
              <a:rPr lang="en-US" sz="2100">
                <a:solidFill>
                  <a:schemeClr val="bg1"/>
                </a:solidFill>
                <a:effectLst>
                  <a:outerShdw blurRad="38100" dist="38100" dir="2700000" algn="tl">
                    <a:srgbClr val="000000"/>
                  </a:outerShdw>
                </a:effectLst>
              </a:rPr>
              <a:t>6</a:t>
            </a:r>
          </a:p>
        </p:txBody>
      </p:sp>
      <p:sp>
        <p:nvSpPr>
          <p:cNvPr id="43022" name="Rectangle 14"/>
          <p:cNvSpPr>
            <a:spLocks noChangeArrowheads="1"/>
          </p:cNvSpPr>
          <p:nvPr/>
        </p:nvSpPr>
        <p:spPr bwMode="auto">
          <a:xfrm>
            <a:off x="6242050" y="2170113"/>
            <a:ext cx="544513" cy="544512"/>
          </a:xfrm>
          <a:prstGeom prst="rect">
            <a:avLst/>
          </a:prstGeom>
          <a:solidFill>
            <a:srgbClr val="00FF00"/>
          </a:solidFill>
          <a:ln w="25400">
            <a:noFill/>
            <a:miter lim="800000"/>
            <a:headEnd/>
            <a:tailEnd/>
          </a:ln>
        </p:spPr>
        <p:txBody>
          <a:bodyPr lIns="0" tIns="0" rIns="0" bIns="0" anchor="ctr">
            <a:prstTxWarp prst="textNoShape">
              <a:avLst/>
            </a:prstTxWarp>
          </a:bodyPr>
          <a:lstStyle/>
          <a:p>
            <a:pPr algn="ctr"/>
            <a:r>
              <a:rPr lang="en-US" sz="2100">
                <a:solidFill>
                  <a:schemeClr val="bg1"/>
                </a:solidFill>
                <a:effectLst>
                  <a:outerShdw blurRad="38100" dist="38100" dir="2700000" algn="tl">
                    <a:srgbClr val="000000"/>
                  </a:outerShdw>
                </a:effectLst>
              </a:rPr>
              <a:t>7</a:t>
            </a:r>
          </a:p>
        </p:txBody>
      </p:sp>
      <p:sp>
        <p:nvSpPr>
          <p:cNvPr id="43023" name="Rectangle 15"/>
          <p:cNvSpPr>
            <a:spLocks noChangeArrowheads="1"/>
          </p:cNvSpPr>
          <p:nvPr/>
        </p:nvSpPr>
        <p:spPr bwMode="auto">
          <a:xfrm>
            <a:off x="4394200" y="2776538"/>
            <a:ext cx="544513" cy="546100"/>
          </a:xfrm>
          <a:prstGeom prst="rect">
            <a:avLst/>
          </a:prstGeom>
          <a:solidFill>
            <a:srgbClr val="2300FF"/>
          </a:solidFill>
          <a:ln w="25400">
            <a:noFill/>
            <a:miter lim="800000"/>
            <a:headEnd/>
            <a:tailEnd/>
          </a:ln>
        </p:spPr>
        <p:txBody>
          <a:bodyPr lIns="0" tIns="0" rIns="0" bIns="0" anchor="ctr">
            <a:prstTxWarp prst="textNoShape">
              <a:avLst/>
            </a:prstTxWarp>
          </a:bodyPr>
          <a:lstStyle/>
          <a:p>
            <a:pPr algn="ctr"/>
            <a:r>
              <a:rPr lang="en-US" sz="2100">
                <a:solidFill>
                  <a:schemeClr val="bg1"/>
                </a:solidFill>
                <a:effectLst>
                  <a:outerShdw blurRad="38100" dist="38100" dir="2700000" algn="tl">
                    <a:srgbClr val="000000"/>
                  </a:outerShdw>
                </a:effectLst>
              </a:rPr>
              <a:t>0</a:t>
            </a:r>
          </a:p>
        </p:txBody>
      </p:sp>
      <p:sp>
        <p:nvSpPr>
          <p:cNvPr id="43024" name="Rectangle 16"/>
          <p:cNvSpPr>
            <a:spLocks noChangeArrowheads="1"/>
          </p:cNvSpPr>
          <p:nvPr/>
        </p:nvSpPr>
        <p:spPr bwMode="auto">
          <a:xfrm>
            <a:off x="5010150" y="2776538"/>
            <a:ext cx="544513" cy="546100"/>
          </a:xfrm>
          <a:prstGeom prst="rect">
            <a:avLst/>
          </a:prstGeom>
          <a:solidFill>
            <a:srgbClr val="00FF00"/>
          </a:solidFill>
          <a:ln w="25400">
            <a:noFill/>
            <a:miter lim="800000"/>
            <a:headEnd/>
            <a:tailEnd/>
          </a:ln>
        </p:spPr>
        <p:txBody>
          <a:bodyPr lIns="0" tIns="0" rIns="0" bIns="0" anchor="ctr">
            <a:prstTxWarp prst="textNoShape">
              <a:avLst/>
            </a:prstTxWarp>
          </a:bodyPr>
          <a:lstStyle/>
          <a:p>
            <a:pPr algn="ctr"/>
            <a:r>
              <a:rPr lang="en-US" sz="2100">
                <a:solidFill>
                  <a:schemeClr val="bg1"/>
                </a:solidFill>
                <a:effectLst>
                  <a:outerShdw blurRad="38100" dist="38100" dir="2700000" algn="tl">
                    <a:srgbClr val="000000"/>
                  </a:outerShdw>
                </a:effectLst>
              </a:rPr>
              <a:t>1</a:t>
            </a:r>
          </a:p>
        </p:txBody>
      </p:sp>
      <p:sp>
        <p:nvSpPr>
          <p:cNvPr id="43025" name="Rectangle 17"/>
          <p:cNvSpPr>
            <a:spLocks noChangeArrowheads="1"/>
          </p:cNvSpPr>
          <p:nvPr/>
        </p:nvSpPr>
        <p:spPr bwMode="auto">
          <a:xfrm>
            <a:off x="5626100" y="2776538"/>
            <a:ext cx="544513" cy="546100"/>
          </a:xfrm>
          <a:prstGeom prst="rect">
            <a:avLst/>
          </a:prstGeom>
          <a:solidFill>
            <a:srgbClr val="00FF00"/>
          </a:solidFill>
          <a:ln w="25400">
            <a:noFill/>
            <a:miter lim="800000"/>
            <a:headEnd/>
            <a:tailEnd/>
          </a:ln>
        </p:spPr>
        <p:txBody>
          <a:bodyPr lIns="0" tIns="0" rIns="0" bIns="0" anchor="ctr">
            <a:prstTxWarp prst="textNoShape">
              <a:avLst/>
            </a:prstTxWarp>
          </a:bodyPr>
          <a:lstStyle/>
          <a:p>
            <a:pPr algn="ctr"/>
            <a:r>
              <a:rPr lang="en-US" sz="2100">
                <a:solidFill>
                  <a:schemeClr val="bg1"/>
                </a:solidFill>
                <a:effectLst>
                  <a:outerShdw blurRad="38100" dist="38100" dir="2700000" algn="tl">
                    <a:srgbClr val="000000"/>
                  </a:outerShdw>
                </a:effectLst>
              </a:rPr>
              <a:t>2</a:t>
            </a:r>
          </a:p>
        </p:txBody>
      </p:sp>
      <p:sp>
        <p:nvSpPr>
          <p:cNvPr id="43026" name="Rectangle 18"/>
          <p:cNvSpPr>
            <a:spLocks noChangeArrowheads="1"/>
          </p:cNvSpPr>
          <p:nvPr/>
        </p:nvSpPr>
        <p:spPr bwMode="auto">
          <a:xfrm>
            <a:off x="6242050" y="2776538"/>
            <a:ext cx="544513" cy="546100"/>
          </a:xfrm>
          <a:prstGeom prst="rect">
            <a:avLst/>
          </a:prstGeom>
          <a:solidFill>
            <a:srgbClr val="2300FF"/>
          </a:solidFill>
          <a:ln w="25400">
            <a:noFill/>
            <a:miter lim="800000"/>
            <a:headEnd/>
            <a:tailEnd/>
          </a:ln>
        </p:spPr>
        <p:txBody>
          <a:bodyPr lIns="0" tIns="0" rIns="0" bIns="0" anchor="ctr">
            <a:prstTxWarp prst="textNoShape">
              <a:avLst/>
            </a:prstTxWarp>
          </a:bodyPr>
          <a:lstStyle/>
          <a:p>
            <a:pPr algn="ctr"/>
            <a:r>
              <a:rPr lang="en-US" sz="2100">
                <a:solidFill>
                  <a:schemeClr val="bg1"/>
                </a:solidFill>
                <a:effectLst>
                  <a:outerShdw blurRad="38100" dist="38100" dir="2700000" algn="tl">
                    <a:srgbClr val="000000"/>
                  </a:outerShdw>
                </a:effectLst>
              </a:rPr>
              <a:t>3</a:t>
            </a:r>
          </a:p>
        </p:txBody>
      </p:sp>
      <p:sp>
        <p:nvSpPr>
          <p:cNvPr id="43028" name="Rectangle 20"/>
          <p:cNvSpPr>
            <a:spLocks noChangeArrowheads="1"/>
          </p:cNvSpPr>
          <p:nvPr/>
        </p:nvSpPr>
        <p:spPr bwMode="auto">
          <a:xfrm>
            <a:off x="6978650" y="1554163"/>
            <a:ext cx="544513" cy="544512"/>
          </a:xfrm>
          <a:prstGeom prst="rect">
            <a:avLst/>
          </a:prstGeom>
          <a:solidFill>
            <a:srgbClr val="2300FF"/>
          </a:solidFill>
          <a:ln w="25400">
            <a:noFill/>
            <a:miter lim="800000"/>
            <a:headEnd/>
            <a:tailEnd/>
          </a:ln>
        </p:spPr>
        <p:txBody>
          <a:bodyPr lIns="0" tIns="0" rIns="0" bIns="0" anchor="ctr"/>
          <a:lstStyle/>
          <a:p>
            <a:pPr>
              <a:defRPr/>
            </a:pPr>
            <a:endParaRPr lang="en-US" sz="2100">
              <a:solidFill>
                <a:schemeClr val="bg1"/>
              </a:solidFill>
              <a:effectLst>
                <a:outerShdw blurRad="38100" dist="38100" dir="2700000" algn="tl">
                  <a:srgbClr val="000000"/>
                </a:outerShdw>
              </a:effectLst>
              <a:ea typeface="+mn-ea"/>
              <a:cs typeface="+mn-cs"/>
            </a:endParaRPr>
          </a:p>
        </p:txBody>
      </p:sp>
      <p:sp>
        <p:nvSpPr>
          <p:cNvPr id="43029" name="Rectangle 21"/>
          <p:cNvSpPr>
            <a:spLocks noChangeArrowheads="1"/>
          </p:cNvSpPr>
          <p:nvPr/>
        </p:nvSpPr>
        <p:spPr bwMode="auto">
          <a:xfrm>
            <a:off x="6978650" y="2152650"/>
            <a:ext cx="544513" cy="544513"/>
          </a:xfrm>
          <a:prstGeom prst="rect">
            <a:avLst/>
          </a:prstGeom>
          <a:solidFill>
            <a:srgbClr val="00FF00"/>
          </a:solidFill>
          <a:ln w="25400">
            <a:noFill/>
            <a:miter lim="800000"/>
            <a:headEnd/>
            <a:tailEnd/>
          </a:ln>
        </p:spPr>
        <p:txBody>
          <a:bodyPr lIns="0" tIns="0" rIns="0" bIns="0" anchor="ctr"/>
          <a:lstStyle/>
          <a:p>
            <a:pPr>
              <a:defRPr/>
            </a:pPr>
            <a:endParaRPr lang="en-US" sz="2100">
              <a:solidFill>
                <a:schemeClr val="bg1"/>
              </a:solidFill>
              <a:effectLst>
                <a:outerShdw blurRad="38100" dist="38100" dir="2700000" algn="tl">
                  <a:srgbClr val="000000"/>
                </a:outerShdw>
              </a:effectLst>
              <a:ea typeface="+mn-ea"/>
              <a:cs typeface="+mn-cs"/>
            </a:endParaRPr>
          </a:p>
        </p:txBody>
      </p:sp>
      <p:sp>
        <p:nvSpPr>
          <p:cNvPr id="43030" name="Rectangle 22"/>
          <p:cNvSpPr>
            <a:spLocks noChangeArrowheads="1"/>
          </p:cNvSpPr>
          <p:nvPr/>
        </p:nvSpPr>
        <p:spPr bwMode="auto">
          <a:xfrm>
            <a:off x="6978650" y="2776538"/>
            <a:ext cx="544513" cy="546100"/>
          </a:xfrm>
          <a:prstGeom prst="rect">
            <a:avLst/>
          </a:prstGeom>
          <a:solidFill>
            <a:srgbClr val="FF0000"/>
          </a:solidFill>
          <a:ln w="25400">
            <a:noFill/>
            <a:miter lim="800000"/>
            <a:headEnd/>
            <a:tailEnd/>
          </a:ln>
        </p:spPr>
        <p:txBody>
          <a:bodyPr lIns="0" tIns="0" rIns="0" bIns="0" anchor="ctr"/>
          <a:lstStyle/>
          <a:p>
            <a:pPr>
              <a:defRPr/>
            </a:pPr>
            <a:endParaRPr lang="en-US" sz="2100">
              <a:solidFill>
                <a:schemeClr val="bg1"/>
              </a:solidFill>
              <a:effectLst>
                <a:outerShdw blurRad="38100" dist="38100" dir="2700000" algn="tl">
                  <a:srgbClr val="000000"/>
                </a:outerShdw>
              </a:effectLst>
              <a:ea typeface="+mn-ea"/>
              <a:cs typeface="+mn-cs"/>
            </a:endParaRPr>
          </a:p>
        </p:txBody>
      </p:sp>
      <p:sp>
        <p:nvSpPr>
          <p:cNvPr id="110613" name="Rectangle 23"/>
          <p:cNvSpPr>
            <a:spLocks noChangeArrowheads="1"/>
          </p:cNvSpPr>
          <p:nvPr/>
        </p:nvSpPr>
        <p:spPr bwMode="auto">
          <a:xfrm>
            <a:off x="7631113" y="1661110"/>
            <a:ext cx="1324268" cy="338554"/>
          </a:xfrm>
          <a:prstGeom prst="rect">
            <a:avLst/>
          </a:prstGeom>
          <a:noFill/>
          <a:ln w="9525">
            <a:noFill/>
            <a:miter lim="800000"/>
            <a:headEnd/>
            <a:tailEnd/>
          </a:ln>
        </p:spPr>
        <p:txBody>
          <a:bodyPr wrap="none" lIns="0" tIns="0" rIns="0" bIns="0" anchor="ctr">
            <a:prstTxWarp prst="textNoShape">
              <a:avLst/>
            </a:prstTxWarp>
            <a:spAutoFit/>
          </a:bodyPr>
          <a:lstStyle/>
          <a:p>
            <a:r>
              <a:rPr lang="en-US" sz="2200">
                <a:latin typeface="Times New Roman"/>
                <a:cs typeface="Times New Roman"/>
              </a:rPr>
              <a:t>2 neighbors</a:t>
            </a:r>
          </a:p>
        </p:txBody>
      </p:sp>
      <p:sp>
        <p:nvSpPr>
          <p:cNvPr id="110614" name="Rectangle 24"/>
          <p:cNvSpPr>
            <a:spLocks noChangeArrowheads="1"/>
          </p:cNvSpPr>
          <p:nvPr/>
        </p:nvSpPr>
        <p:spPr bwMode="auto">
          <a:xfrm>
            <a:off x="7631113" y="2250867"/>
            <a:ext cx="1324268" cy="338554"/>
          </a:xfrm>
          <a:prstGeom prst="rect">
            <a:avLst/>
          </a:prstGeom>
          <a:noFill/>
          <a:ln w="9525">
            <a:noFill/>
            <a:miter lim="800000"/>
            <a:headEnd/>
            <a:tailEnd/>
          </a:ln>
        </p:spPr>
        <p:txBody>
          <a:bodyPr wrap="none" lIns="0" tIns="0" rIns="0" bIns="0" anchor="ctr">
            <a:prstTxWarp prst="textNoShape">
              <a:avLst/>
            </a:prstTxWarp>
            <a:spAutoFit/>
          </a:bodyPr>
          <a:lstStyle/>
          <a:p>
            <a:r>
              <a:rPr lang="en-US" sz="2200">
                <a:latin typeface="Times New Roman"/>
                <a:cs typeface="Times New Roman"/>
              </a:rPr>
              <a:t>3 neighbors</a:t>
            </a:r>
          </a:p>
        </p:txBody>
      </p:sp>
      <p:sp>
        <p:nvSpPr>
          <p:cNvPr id="110615" name="Rectangle 25"/>
          <p:cNvSpPr>
            <a:spLocks noChangeArrowheads="1"/>
          </p:cNvSpPr>
          <p:nvPr/>
        </p:nvSpPr>
        <p:spPr bwMode="auto">
          <a:xfrm>
            <a:off x="7631113" y="2839830"/>
            <a:ext cx="1324268" cy="338554"/>
          </a:xfrm>
          <a:prstGeom prst="rect">
            <a:avLst/>
          </a:prstGeom>
          <a:noFill/>
          <a:ln w="9525">
            <a:noFill/>
            <a:miter lim="800000"/>
            <a:headEnd/>
            <a:tailEnd/>
          </a:ln>
        </p:spPr>
        <p:txBody>
          <a:bodyPr wrap="none" lIns="0" tIns="0" rIns="0" bIns="0" anchor="ctr">
            <a:prstTxWarp prst="textNoShape">
              <a:avLst/>
            </a:prstTxWarp>
            <a:spAutoFit/>
          </a:bodyPr>
          <a:lstStyle/>
          <a:p>
            <a:r>
              <a:rPr lang="en-US" sz="2200">
                <a:latin typeface="Times New Roman"/>
                <a:cs typeface="Times New Roman"/>
              </a:rPr>
              <a:t>4 neighbors</a:t>
            </a:r>
          </a:p>
        </p:txBody>
      </p:sp>
      <p:sp>
        <p:nvSpPr>
          <p:cNvPr id="110616" name="Rectangle 31"/>
          <p:cNvSpPr>
            <a:spLocks noChangeArrowheads="1"/>
          </p:cNvSpPr>
          <p:nvPr/>
        </p:nvSpPr>
        <p:spPr bwMode="auto">
          <a:xfrm>
            <a:off x="6923088" y="1010850"/>
            <a:ext cx="1249967" cy="276999"/>
          </a:xfrm>
          <a:prstGeom prst="rect">
            <a:avLst/>
          </a:prstGeom>
          <a:noFill/>
          <a:ln w="9525">
            <a:noFill/>
            <a:miter lim="800000"/>
            <a:headEnd/>
            <a:tailEnd/>
          </a:ln>
        </p:spPr>
        <p:txBody>
          <a:bodyPr wrap="none" lIns="0" tIns="0" rIns="0" bIns="0" anchor="ctr">
            <a:prstTxWarp prst="textNoShape">
              <a:avLst/>
            </a:prstTxWarp>
            <a:spAutoFit/>
          </a:bodyPr>
          <a:lstStyle/>
          <a:p>
            <a:r>
              <a:rPr lang="en-US" dirty="0">
                <a:latin typeface="Times New Roman"/>
                <a:cs typeface="Times New Roman"/>
              </a:rPr>
              <a:t>4x4 example:</a:t>
            </a:r>
          </a:p>
        </p:txBody>
      </p:sp>
      <p:pic>
        <p:nvPicPr>
          <p:cNvPr id="110617" name="Picture 32"/>
          <p:cNvPicPr>
            <a:picLocks noChangeAspect="1" noChangeArrowheads="1"/>
          </p:cNvPicPr>
          <p:nvPr/>
        </p:nvPicPr>
        <p:blipFill>
          <a:blip r:embed="rId4"/>
          <a:srcRect b="29411"/>
          <a:stretch>
            <a:fillRect/>
          </a:stretch>
        </p:blipFill>
        <p:spPr bwMode="auto">
          <a:xfrm>
            <a:off x="4678363" y="3559175"/>
            <a:ext cx="4465637" cy="2463800"/>
          </a:xfrm>
          <a:prstGeom prst="rect">
            <a:avLst/>
          </a:prstGeom>
          <a:noFill/>
          <a:ln w="9525">
            <a:noFill/>
            <a:miter lim="800000"/>
            <a:headEnd/>
            <a:tailEnd/>
          </a:ln>
        </p:spPr>
      </p:pic>
      <p:sp>
        <p:nvSpPr>
          <p:cNvPr id="110618" name="Rectangle 34"/>
          <p:cNvSpPr>
            <a:spLocks noChangeArrowheads="1"/>
          </p:cNvSpPr>
          <p:nvPr/>
        </p:nvSpPr>
        <p:spPr bwMode="auto">
          <a:xfrm>
            <a:off x="2174875" y="3551644"/>
            <a:ext cx="1096003" cy="276999"/>
          </a:xfrm>
          <a:prstGeom prst="rect">
            <a:avLst/>
          </a:prstGeom>
          <a:noFill/>
          <a:ln w="9525">
            <a:noFill/>
            <a:miter lim="800000"/>
            <a:headEnd/>
            <a:tailEnd/>
          </a:ln>
        </p:spPr>
        <p:txBody>
          <a:bodyPr wrap="none" lIns="0" tIns="0" rIns="0" bIns="0" anchor="ctr">
            <a:prstTxWarp prst="textNoShape">
              <a:avLst/>
            </a:prstTxWarp>
            <a:spAutoFit/>
          </a:bodyPr>
          <a:lstStyle/>
          <a:p>
            <a:r>
              <a:rPr lang="en-US">
                <a:latin typeface="Times New Roman"/>
                <a:cs typeface="Times New Roman"/>
              </a:rPr>
              <a:t>Center cells</a:t>
            </a:r>
          </a:p>
        </p:txBody>
      </p:sp>
      <p:sp>
        <p:nvSpPr>
          <p:cNvPr id="110619" name="Rectangle 35"/>
          <p:cNvSpPr>
            <a:spLocks noChangeArrowheads="1"/>
          </p:cNvSpPr>
          <p:nvPr/>
        </p:nvSpPr>
        <p:spPr bwMode="auto">
          <a:xfrm>
            <a:off x="4608513" y="6069419"/>
            <a:ext cx="1121701" cy="276999"/>
          </a:xfrm>
          <a:prstGeom prst="rect">
            <a:avLst/>
          </a:prstGeom>
          <a:noFill/>
          <a:ln w="9525">
            <a:noFill/>
            <a:miter lim="800000"/>
            <a:headEnd/>
            <a:tailEnd/>
          </a:ln>
        </p:spPr>
        <p:txBody>
          <a:bodyPr wrap="none" lIns="0" tIns="0" rIns="0" bIns="0" anchor="ctr">
            <a:prstTxWarp prst="textNoShape">
              <a:avLst/>
            </a:prstTxWarp>
            <a:spAutoFit/>
          </a:bodyPr>
          <a:lstStyle/>
          <a:p>
            <a:r>
              <a:rPr lang="en-US">
                <a:latin typeface="Times New Roman"/>
                <a:cs typeface="Times New Roman"/>
              </a:rPr>
              <a:t>Corner cells</a:t>
            </a:r>
          </a:p>
        </p:txBody>
      </p:sp>
      <p:sp>
        <p:nvSpPr>
          <p:cNvPr id="110620" name="Line 39"/>
          <p:cNvSpPr>
            <a:spLocks noChangeShapeType="1"/>
          </p:cNvSpPr>
          <p:nvPr/>
        </p:nvSpPr>
        <p:spPr bwMode="auto">
          <a:xfrm rot="10800000">
            <a:off x="3973513" y="3773488"/>
            <a:ext cx="695325" cy="320675"/>
          </a:xfrm>
          <a:prstGeom prst="line">
            <a:avLst/>
          </a:prstGeom>
          <a:noFill/>
          <a:ln w="63500">
            <a:solidFill>
              <a:srgbClr val="FF0000"/>
            </a:solidFill>
            <a:round/>
            <a:headEnd type="stealth" w="med" len="med"/>
            <a:tailEnd/>
          </a:ln>
        </p:spPr>
        <p:txBody>
          <a:bodyPr lIns="64291" tIns="32146" rIns="64291" bIns="32146">
            <a:prstTxWarp prst="textNoShape">
              <a:avLst/>
            </a:prstTxWarp>
          </a:bodyPr>
          <a:lstStyle/>
          <a:p>
            <a:endParaRPr lang="en-US"/>
          </a:p>
        </p:txBody>
      </p:sp>
      <p:sp>
        <p:nvSpPr>
          <p:cNvPr id="110621" name="Line 38"/>
          <p:cNvSpPr>
            <a:spLocks noChangeShapeType="1"/>
          </p:cNvSpPr>
          <p:nvPr/>
        </p:nvSpPr>
        <p:spPr bwMode="auto">
          <a:xfrm flipV="1">
            <a:off x="803275" y="3773488"/>
            <a:ext cx="1250950" cy="428625"/>
          </a:xfrm>
          <a:prstGeom prst="line">
            <a:avLst/>
          </a:prstGeom>
          <a:noFill/>
          <a:ln w="63500">
            <a:solidFill>
              <a:srgbClr val="FF0000"/>
            </a:solidFill>
            <a:round/>
            <a:headEnd type="stealth" w="med" len="med"/>
            <a:tailEnd/>
          </a:ln>
        </p:spPr>
        <p:txBody>
          <a:bodyPr lIns="64291" tIns="32146" rIns="64291" bIns="32146">
            <a:prstTxWarp prst="textNoShape">
              <a:avLst/>
            </a:prstTxWarp>
          </a:bodyPr>
          <a:lstStyle/>
          <a:p>
            <a:endParaRPr lang="en-US"/>
          </a:p>
        </p:txBody>
      </p:sp>
      <p:sp>
        <p:nvSpPr>
          <p:cNvPr id="110622" name="Line 37"/>
          <p:cNvSpPr>
            <a:spLocks noChangeShapeType="1"/>
          </p:cNvSpPr>
          <p:nvPr/>
        </p:nvSpPr>
        <p:spPr bwMode="auto">
          <a:xfrm>
            <a:off x="4608513" y="5648325"/>
            <a:ext cx="963612" cy="428625"/>
          </a:xfrm>
          <a:prstGeom prst="line">
            <a:avLst/>
          </a:prstGeom>
          <a:noFill/>
          <a:ln w="63500">
            <a:solidFill>
              <a:srgbClr val="FF0000"/>
            </a:solidFill>
            <a:round/>
            <a:headEnd type="stealth" w="med" len="med"/>
            <a:tailEnd/>
          </a:ln>
        </p:spPr>
        <p:txBody>
          <a:bodyPr lIns="64291" tIns="32146" rIns="64291" bIns="32146">
            <a:prstTxWarp prst="textNoShape">
              <a:avLst/>
            </a:prstTxWarp>
          </a:bodyPr>
          <a:lstStyle/>
          <a:p>
            <a:endParaRPr lang="en-US"/>
          </a:p>
        </p:txBody>
      </p:sp>
      <p:sp>
        <p:nvSpPr>
          <p:cNvPr id="110623" name="Line 36"/>
          <p:cNvSpPr>
            <a:spLocks noChangeShapeType="1"/>
          </p:cNvSpPr>
          <p:nvPr/>
        </p:nvSpPr>
        <p:spPr bwMode="auto">
          <a:xfrm flipH="1">
            <a:off x="5572125" y="5594350"/>
            <a:ext cx="928688" cy="482600"/>
          </a:xfrm>
          <a:prstGeom prst="line">
            <a:avLst/>
          </a:prstGeom>
          <a:noFill/>
          <a:ln w="63500">
            <a:solidFill>
              <a:srgbClr val="FF0000"/>
            </a:solidFill>
            <a:round/>
            <a:headEnd type="stealth" w="med" len="med"/>
            <a:tailEnd/>
          </a:ln>
        </p:spPr>
        <p:txBody>
          <a:bodyPr lIns="64291" tIns="32146" rIns="64291" bIns="32146">
            <a:prstTxWarp prst="textNoShape">
              <a:avLst/>
            </a:prstTxWarp>
          </a:bodyPr>
          <a:lstStyle/>
          <a:p>
            <a:endParaRPr lang="en-US"/>
          </a:p>
        </p:txBody>
      </p:sp>
      <p:sp>
        <p:nvSpPr>
          <p:cNvPr id="110625" name="Line 45"/>
          <p:cNvSpPr>
            <a:spLocks noChangeShapeType="1"/>
          </p:cNvSpPr>
          <p:nvPr/>
        </p:nvSpPr>
        <p:spPr bwMode="auto">
          <a:xfrm flipV="1">
            <a:off x="4679950" y="2571750"/>
            <a:ext cx="0" cy="322263"/>
          </a:xfrm>
          <a:prstGeom prst="line">
            <a:avLst/>
          </a:prstGeom>
          <a:noFill/>
          <a:ln w="25400">
            <a:solidFill>
              <a:srgbClr val="68CBFF"/>
            </a:solidFill>
            <a:round/>
            <a:headEnd type="triangle" w="med" len="med"/>
            <a:tailEnd type="triangle" w="med" len="med"/>
          </a:ln>
        </p:spPr>
        <p:txBody>
          <a:bodyPr wrap="none" lIns="64291" tIns="32146" rIns="64291" bIns="32146" anchor="ctr">
            <a:prstTxWarp prst="textNoShape">
              <a:avLst/>
            </a:prstTxWarp>
          </a:bodyPr>
          <a:lstStyle/>
          <a:p>
            <a:endParaRPr lang="en-US"/>
          </a:p>
        </p:txBody>
      </p:sp>
      <p:sp>
        <p:nvSpPr>
          <p:cNvPr id="110626" name="Line 46"/>
          <p:cNvSpPr>
            <a:spLocks noChangeShapeType="1"/>
          </p:cNvSpPr>
          <p:nvPr/>
        </p:nvSpPr>
        <p:spPr bwMode="auto">
          <a:xfrm flipV="1">
            <a:off x="4822825" y="3054350"/>
            <a:ext cx="320675" cy="0"/>
          </a:xfrm>
          <a:prstGeom prst="line">
            <a:avLst/>
          </a:prstGeom>
          <a:noFill/>
          <a:ln w="25400">
            <a:solidFill>
              <a:srgbClr val="68CBFF"/>
            </a:solidFill>
            <a:round/>
            <a:headEnd type="triangle" w="med" len="med"/>
            <a:tailEnd type="triangle" w="med" len="med"/>
          </a:ln>
        </p:spPr>
        <p:txBody>
          <a:bodyPr wrap="none" lIns="64291" tIns="32146" rIns="64291" bIns="32146" anchor="ctr">
            <a:prstTxWarp prst="textNoShape">
              <a:avLst/>
            </a:prstTxWarp>
          </a:bodyPr>
          <a:lstStyle/>
          <a:p>
            <a:endParaRPr lang="en-US"/>
          </a:p>
        </p:txBody>
      </p:sp>
      <p:sp>
        <p:nvSpPr>
          <p:cNvPr id="110627" name="Line 47"/>
          <p:cNvSpPr>
            <a:spLocks noChangeShapeType="1"/>
          </p:cNvSpPr>
          <p:nvPr/>
        </p:nvSpPr>
        <p:spPr bwMode="auto">
          <a:xfrm flipV="1">
            <a:off x="5303838" y="2571750"/>
            <a:ext cx="0" cy="322263"/>
          </a:xfrm>
          <a:prstGeom prst="line">
            <a:avLst/>
          </a:prstGeom>
          <a:noFill/>
          <a:ln w="25400">
            <a:solidFill>
              <a:srgbClr val="68CBFF"/>
            </a:solidFill>
            <a:round/>
            <a:headEnd type="triangle" w="med" len="med"/>
            <a:tailEnd type="triangle" w="med" len="med"/>
          </a:ln>
        </p:spPr>
        <p:txBody>
          <a:bodyPr wrap="none" lIns="64291" tIns="32146" rIns="64291" bIns="32146" anchor="ctr">
            <a:prstTxWarp prst="textNoShape">
              <a:avLst/>
            </a:prstTxWarp>
          </a:bodyPr>
          <a:lstStyle/>
          <a:p>
            <a:endParaRPr lang="en-US"/>
          </a:p>
        </p:txBody>
      </p:sp>
      <p:sp>
        <p:nvSpPr>
          <p:cNvPr id="110628" name="Line 48"/>
          <p:cNvSpPr>
            <a:spLocks noChangeShapeType="1"/>
          </p:cNvSpPr>
          <p:nvPr/>
        </p:nvSpPr>
        <p:spPr bwMode="auto">
          <a:xfrm flipV="1">
            <a:off x="5411788" y="3054350"/>
            <a:ext cx="374650" cy="0"/>
          </a:xfrm>
          <a:prstGeom prst="line">
            <a:avLst/>
          </a:prstGeom>
          <a:noFill/>
          <a:ln w="25400">
            <a:solidFill>
              <a:srgbClr val="68CBFF"/>
            </a:solidFill>
            <a:round/>
            <a:headEnd type="triangle" w="med" len="med"/>
            <a:tailEnd type="triangle" w="med" len="med"/>
          </a:ln>
        </p:spPr>
        <p:txBody>
          <a:bodyPr wrap="none" lIns="64291" tIns="32146" rIns="64291" bIns="32146" anchor="ctr">
            <a:prstTxWarp prst="textNoShape">
              <a:avLst/>
            </a:prstTxWarp>
          </a:bodyPr>
          <a:lstStyle/>
          <a:p>
            <a:endParaRPr lang="en-US"/>
          </a:p>
        </p:txBody>
      </p:sp>
      <p:sp>
        <p:nvSpPr>
          <p:cNvPr id="110629" name="Line 49"/>
          <p:cNvSpPr>
            <a:spLocks noChangeShapeType="1"/>
          </p:cNvSpPr>
          <p:nvPr/>
        </p:nvSpPr>
        <p:spPr bwMode="auto">
          <a:xfrm flipV="1">
            <a:off x="5892800" y="2571750"/>
            <a:ext cx="0" cy="322263"/>
          </a:xfrm>
          <a:prstGeom prst="line">
            <a:avLst/>
          </a:prstGeom>
          <a:noFill/>
          <a:ln w="25400">
            <a:solidFill>
              <a:srgbClr val="68CBFF"/>
            </a:solidFill>
            <a:round/>
            <a:headEnd type="triangle" w="med" len="med"/>
            <a:tailEnd type="triangle" w="med" len="med"/>
          </a:ln>
        </p:spPr>
        <p:txBody>
          <a:bodyPr wrap="none" lIns="64291" tIns="32146" rIns="64291" bIns="32146" anchor="ctr">
            <a:prstTxWarp prst="textNoShape">
              <a:avLst/>
            </a:prstTxWarp>
          </a:bodyPr>
          <a:lstStyle/>
          <a:p>
            <a:endParaRPr lang="en-US"/>
          </a:p>
        </p:txBody>
      </p:sp>
      <p:sp>
        <p:nvSpPr>
          <p:cNvPr id="110630" name="Line 50"/>
          <p:cNvSpPr>
            <a:spLocks noChangeShapeType="1"/>
          </p:cNvSpPr>
          <p:nvPr/>
        </p:nvSpPr>
        <p:spPr bwMode="auto">
          <a:xfrm flipV="1">
            <a:off x="6054725" y="3054350"/>
            <a:ext cx="320675" cy="0"/>
          </a:xfrm>
          <a:prstGeom prst="line">
            <a:avLst/>
          </a:prstGeom>
          <a:noFill/>
          <a:ln w="25400">
            <a:solidFill>
              <a:srgbClr val="68CBFF"/>
            </a:solidFill>
            <a:round/>
            <a:headEnd type="triangle" w="med" len="med"/>
            <a:tailEnd type="triangle" w="med" len="med"/>
          </a:ln>
        </p:spPr>
        <p:txBody>
          <a:bodyPr wrap="none" lIns="64291" tIns="32146" rIns="64291" bIns="32146" anchor="ctr">
            <a:prstTxWarp prst="textNoShape">
              <a:avLst/>
            </a:prstTxWarp>
          </a:bodyPr>
          <a:lstStyle/>
          <a:p>
            <a:endParaRPr lang="en-US"/>
          </a:p>
        </p:txBody>
      </p:sp>
      <p:sp>
        <p:nvSpPr>
          <p:cNvPr id="110631" name="Line 69"/>
          <p:cNvSpPr>
            <a:spLocks noChangeShapeType="1"/>
          </p:cNvSpPr>
          <p:nvPr/>
        </p:nvSpPr>
        <p:spPr bwMode="auto">
          <a:xfrm flipV="1">
            <a:off x="6483350" y="2571750"/>
            <a:ext cx="0" cy="322263"/>
          </a:xfrm>
          <a:prstGeom prst="line">
            <a:avLst/>
          </a:prstGeom>
          <a:noFill/>
          <a:ln w="25400">
            <a:solidFill>
              <a:srgbClr val="68CBFF"/>
            </a:solidFill>
            <a:round/>
            <a:headEnd type="triangle" w="med" len="med"/>
            <a:tailEnd type="triangle" w="med" len="med"/>
          </a:ln>
        </p:spPr>
        <p:txBody>
          <a:bodyPr wrap="none" lIns="64291" tIns="32146" rIns="64291" bIns="32146" anchor="ctr">
            <a:prstTxWarp prst="textNoShape">
              <a:avLst/>
            </a:prstTxWarp>
          </a:bodyPr>
          <a:lstStyle/>
          <a:p>
            <a:endParaRPr lang="en-US"/>
          </a:p>
        </p:txBody>
      </p:sp>
      <p:sp>
        <p:nvSpPr>
          <p:cNvPr id="110632" name="Line 72"/>
          <p:cNvSpPr>
            <a:spLocks noChangeShapeType="1"/>
          </p:cNvSpPr>
          <p:nvPr/>
        </p:nvSpPr>
        <p:spPr bwMode="auto">
          <a:xfrm flipV="1">
            <a:off x="4822825" y="2465388"/>
            <a:ext cx="320675" cy="0"/>
          </a:xfrm>
          <a:prstGeom prst="line">
            <a:avLst/>
          </a:prstGeom>
          <a:noFill/>
          <a:ln w="25400">
            <a:solidFill>
              <a:srgbClr val="68CBFF"/>
            </a:solidFill>
            <a:round/>
            <a:headEnd type="triangle" w="med" len="med"/>
            <a:tailEnd type="triangle" w="med" len="med"/>
          </a:ln>
        </p:spPr>
        <p:txBody>
          <a:bodyPr wrap="none" lIns="64291" tIns="32146" rIns="64291" bIns="32146" anchor="ctr">
            <a:prstTxWarp prst="textNoShape">
              <a:avLst/>
            </a:prstTxWarp>
          </a:bodyPr>
          <a:lstStyle/>
          <a:p>
            <a:endParaRPr lang="en-US"/>
          </a:p>
        </p:txBody>
      </p:sp>
      <p:sp>
        <p:nvSpPr>
          <p:cNvPr id="110633" name="Line 73"/>
          <p:cNvSpPr>
            <a:spLocks noChangeShapeType="1"/>
          </p:cNvSpPr>
          <p:nvPr/>
        </p:nvSpPr>
        <p:spPr bwMode="auto">
          <a:xfrm flipV="1">
            <a:off x="5411788" y="2465388"/>
            <a:ext cx="374650" cy="0"/>
          </a:xfrm>
          <a:prstGeom prst="line">
            <a:avLst/>
          </a:prstGeom>
          <a:noFill/>
          <a:ln w="25400">
            <a:solidFill>
              <a:srgbClr val="68CBFF"/>
            </a:solidFill>
            <a:round/>
            <a:headEnd type="triangle" w="med" len="med"/>
            <a:tailEnd type="triangle" w="med" len="med"/>
          </a:ln>
        </p:spPr>
        <p:txBody>
          <a:bodyPr wrap="none" lIns="64291" tIns="32146" rIns="64291" bIns="32146" anchor="ctr">
            <a:prstTxWarp prst="textNoShape">
              <a:avLst/>
            </a:prstTxWarp>
          </a:bodyPr>
          <a:lstStyle/>
          <a:p>
            <a:endParaRPr lang="en-US"/>
          </a:p>
        </p:txBody>
      </p:sp>
      <p:sp>
        <p:nvSpPr>
          <p:cNvPr id="110634" name="Line 74"/>
          <p:cNvSpPr>
            <a:spLocks noChangeShapeType="1"/>
          </p:cNvSpPr>
          <p:nvPr/>
        </p:nvSpPr>
        <p:spPr bwMode="auto">
          <a:xfrm flipV="1">
            <a:off x="6054725" y="2465388"/>
            <a:ext cx="320675" cy="0"/>
          </a:xfrm>
          <a:prstGeom prst="line">
            <a:avLst/>
          </a:prstGeom>
          <a:noFill/>
          <a:ln w="25400">
            <a:solidFill>
              <a:srgbClr val="68CBFF"/>
            </a:solidFill>
            <a:round/>
            <a:headEnd type="triangle" w="med" len="med"/>
            <a:tailEnd type="triangle" w="med" len="med"/>
          </a:ln>
        </p:spPr>
        <p:txBody>
          <a:bodyPr wrap="none" lIns="64291" tIns="32146" rIns="64291" bIns="32146" anchor="ctr">
            <a:prstTxWarp prst="textNoShape">
              <a:avLst/>
            </a:prstTxWarp>
          </a:bodyPr>
          <a:lstStyle/>
          <a:p>
            <a:endParaRPr lang="en-US"/>
          </a:p>
        </p:txBody>
      </p:sp>
      <p:sp>
        <p:nvSpPr>
          <p:cNvPr id="110635" name="Line 75"/>
          <p:cNvSpPr>
            <a:spLocks noChangeShapeType="1"/>
          </p:cNvSpPr>
          <p:nvPr/>
        </p:nvSpPr>
        <p:spPr bwMode="auto">
          <a:xfrm flipV="1">
            <a:off x="4822825" y="1874838"/>
            <a:ext cx="320675" cy="0"/>
          </a:xfrm>
          <a:prstGeom prst="line">
            <a:avLst/>
          </a:prstGeom>
          <a:noFill/>
          <a:ln w="25400">
            <a:solidFill>
              <a:srgbClr val="68CBFF"/>
            </a:solidFill>
            <a:round/>
            <a:headEnd type="triangle" w="med" len="med"/>
            <a:tailEnd type="triangle" w="med" len="med"/>
          </a:ln>
        </p:spPr>
        <p:txBody>
          <a:bodyPr wrap="none" lIns="64291" tIns="32146" rIns="64291" bIns="32146" anchor="ctr">
            <a:prstTxWarp prst="textNoShape">
              <a:avLst/>
            </a:prstTxWarp>
          </a:bodyPr>
          <a:lstStyle/>
          <a:p>
            <a:endParaRPr lang="en-US"/>
          </a:p>
        </p:txBody>
      </p:sp>
      <p:sp>
        <p:nvSpPr>
          <p:cNvPr id="110636" name="Line 76"/>
          <p:cNvSpPr>
            <a:spLocks noChangeShapeType="1"/>
          </p:cNvSpPr>
          <p:nvPr/>
        </p:nvSpPr>
        <p:spPr bwMode="auto">
          <a:xfrm flipV="1">
            <a:off x="5411788" y="1874838"/>
            <a:ext cx="374650" cy="0"/>
          </a:xfrm>
          <a:prstGeom prst="line">
            <a:avLst/>
          </a:prstGeom>
          <a:noFill/>
          <a:ln w="25400">
            <a:solidFill>
              <a:srgbClr val="68CBFF"/>
            </a:solidFill>
            <a:round/>
            <a:headEnd type="triangle" w="med" len="med"/>
            <a:tailEnd type="triangle" w="med" len="med"/>
          </a:ln>
        </p:spPr>
        <p:txBody>
          <a:bodyPr wrap="none" lIns="64291" tIns="32146" rIns="64291" bIns="32146" anchor="ctr">
            <a:prstTxWarp prst="textNoShape">
              <a:avLst/>
            </a:prstTxWarp>
          </a:bodyPr>
          <a:lstStyle/>
          <a:p>
            <a:endParaRPr lang="en-US"/>
          </a:p>
        </p:txBody>
      </p:sp>
      <p:sp>
        <p:nvSpPr>
          <p:cNvPr id="110637" name="Line 77"/>
          <p:cNvSpPr>
            <a:spLocks noChangeShapeType="1"/>
          </p:cNvSpPr>
          <p:nvPr/>
        </p:nvSpPr>
        <p:spPr bwMode="auto">
          <a:xfrm flipV="1">
            <a:off x="6054725" y="1874838"/>
            <a:ext cx="320675" cy="0"/>
          </a:xfrm>
          <a:prstGeom prst="line">
            <a:avLst/>
          </a:prstGeom>
          <a:noFill/>
          <a:ln w="25400">
            <a:solidFill>
              <a:srgbClr val="68CBFF"/>
            </a:solidFill>
            <a:round/>
            <a:headEnd type="triangle" w="med" len="med"/>
            <a:tailEnd type="triangle" w="med" len="med"/>
          </a:ln>
        </p:spPr>
        <p:txBody>
          <a:bodyPr wrap="none" lIns="64291" tIns="32146" rIns="64291" bIns="32146" anchor="ctr">
            <a:prstTxWarp prst="textNoShape">
              <a:avLst/>
            </a:prstTxWarp>
          </a:bodyPr>
          <a:lstStyle/>
          <a:p>
            <a:endParaRPr lang="en-US"/>
          </a:p>
        </p:txBody>
      </p:sp>
      <p:sp>
        <p:nvSpPr>
          <p:cNvPr id="110638" name="Line 78"/>
          <p:cNvSpPr>
            <a:spLocks noChangeShapeType="1"/>
          </p:cNvSpPr>
          <p:nvPr/>
        </p:nvSpPr>
        <p:spPr bwMode="auto">
          <a:xfrm flipV="1">
            <a:off x="4822825" y="1231900"/>
            <a:ext cx="320675" cy="0"/>
          </a:xfrm>
          <a:prstGeom prst="line">
            <a:avLst/>
          </a:prstGeom>
          <a:noFill/>
          <a:ln w="25400">
            <a:solidFill>
              <a:srgbClr val="68CBFF"/>
            </a:solidFill>
            <a:round/>
            <a:headEnd type="triangle" w="med" len="med"/>
            <a:tailEnd type="triangle" w="med" len="med"/>
          </a:ln>
        </p:spPr>
        <p:txBody>
          <a:bodyPr wrap="none" lIns="64291" tIns="32146" rIns="64291" bIns="32146" anchor="ctr">
            <a:prstTxWarp prst="textNoShape">
              <a:avLst/>
            </a:prstTxWarp>
          </a:bodyPr>
          <a:lstStyle/>
          <a:p>
            <a:endParaRPr lang="en-US"/>
          </a:p>
        </p:txBody>
      </p:sp>
      <p:sp>
        <p:nvSpPr>
          <p:cNvPr id="110639" name="Line 79"/>
          <p:cNvSpPr>
            <a:spLocks noChangeShapeType="1"/>
          </p:cNvSpPr>
          <p:nvPr/>
        </p:nvSpPr>
        <p:spPr bwMode="auto">
          <a:xfrm flipV="1">
            <a:off x="5411788" y="1231900"/>
            <a:ext cx="374650" cy="0"/>
          </a:xfrm>
          <a:prstGeom prst="line">
            <a:avLst/>
          </a:prstGeom>
          <a:noFill/>
          <a:ln w="25400">
            <a:solidFill>
              <a:srgbClr val="68CBFF"/>
            </a:solidFill>
            <a:round/>
            <a:headEnd type="triangle" w="med" len="med"/>
            <a:tailEnd type="triangle" w="med" len="med"/>
          </a:ln>
        </p:spPr>
        <p:txBody>
          <a:bodyPr wrap="none" lIns="64291" tIns="32146" rIns="64291" bIns="32146" anchor="ctr">
            <a:prstTxWarp prst="textNoShape">
              <a:avLst/>
            </a:prstTxWarp>
          </a:bodyPr>
          <a:lstStyle/>
          <a:p>
            <a:endParaRPr lang="en-US"/>
          </a:p>
        </p:txBody>
      </p:sp>
      <p:sp>
        <p:nvSpPr>
          <p:cNvPr id="110640" name="Line 80"/>
          <p:cNvSpPr>
            <a:spLocks noChangeShapeType="1"/>
          </p:cNvSpPr>
          <p:nvPr/>
        </p:nvSpPr>
        <p:spPr bwMode="auto">
          <a:xfrm flipV="1">
            <a:off x="6054725" y="1231900"/>
            <a:ext cx="320675" cy="0"/>
          </a:xfrm>
          <a:prstGeom prst="line">
            <a:avLst/>
          </a:prstGeom>
          <a:noFill/>
          <a:ln w="25400">
            <a:solidFill>
              <a:srgbClr val="68CBFF"/>
            </a:solidFill>
            <a:round/>
            <a:headEnd type="triangle" w="med" len="med"/>
            <a:tailEnd type="triangle" w="med" len="med"/>
          </a:ln>
        </p:spPr>
        <p:txBody>
          <a:bodyPr wrap="none" lIns="64291" tIns="32146" rIns="64291" bIns="32146" anchor="ctr">
            <a:prstTxWarp prst="textNoShape">
              <a:avLst/>
            </a:prstTxWarp>
          </a:bodyPr>
          <a:lstStyle/>
          <a:p>
            <a:endParaRPr lang="en-US"/>
          </a:p>
        </p:txBody>
      </p:sp>
      <p:sp>
        <p:nvSpPr>
          <p:cNvPr id="110641" name="Line 81"/>
          <p:cNvSpPr>
            <a:spLocks noChangeShapeType="1"/>
          </p:cNvSpPr>
          <p:nvPr/>
        </p:nvSpPr>
        <p:spPr bwMode="auto">
          <a:xfrm flipV="1">
            <a:off x="4679950" y="1982788"/>
            <a:ext cx="0" cy="320675"/>
          </a:xfrm>
          <a:prstGeom prst="line">
            <a:avLst/>
          </a:prstGeom>
          <a:noFill/>
          <a:ln w="25400">
            <a:solidFill>
              <a:srgbClr val="68CBFF"/>
            </a:solidFill>
            <a:round/>
            <a:headEnd type="triangle" w="med" len="med"/>
            <a:tailEnd type="triangle" w="med" len="med"/>
          </a:ln>
        </p:spPr>
        <p:txBody>
          <a:bodyPr wrap="none" lIns="64291" tIns="32146" rIns="64291" bIns="32146" anchor="ctr">
            <a:prstTxWarp prst="textNoShape">
              <a:avLst/>
            </a:prstTxWarp>
          </a:bodyPr>
          <a:lstStyle/>
          <a:p>
            <a:endParaRPr lang="en-US"/>
          </a:p>
        </p:txBody>
      </p:sp>
      <p:sp>
        <p:nvSpPr>
          <p:cNvPr id="110642" name="Line 82"/>
          <p:cNvSpPr>
            <a:spLocks noChangeShapeType="1"/>
          </p:cNvSpPr>
          <p:nvPr/>
        </p:nvSpPr>
        <p:spPr bwMode="auto">
          <a:xfrm flipV="1">
            <a:off x="5303838" y="1982788"/>
            <a:ext cx="0" cy="320675"/>
          </a:xfrm>
          <a:prstGeom prst="line">
            <a:avLst/>
          </a:prstGeom>
          <a:noFill/>
          <a:ln w="25400">
            <a:solidFill>
              <a:srgbClr val="68CBFF"/>
            </a:solidFill>
            <a:round/>
            <a:headEnd type="triangle" w="med" len="med"/>
            <a:tailEnd type="triangle" w="med" len="med"/>
          </a:ln>
        </p:spPr>
        <p:txBody>
          <a:bodyPr wrap="none" lIns="64291" tIns="32146" rIns="64291" bIns="32146" anchor="ctr">
            <a:prstTxWarp prst="textNoShape">
              <a:avLst/>
            </a:prstTxWarp>
          </a:bodyPr>
          <a:lstStyle/>
          <a:p>
            <a:endParaRPr lang="en-US"/>
          </a:p>
        </p:txBody>
      </p:sp>
      <p:sp>
        <p:nvSpPr>
          <p:cNvPr id="110643" name="Line 83"/>
          <p:cNvSpPr>
            <a:spLocks noChangeShapeType="1"/>
          </p:cNvSpPr>
          <p:nvPr/>
        </p:nvSpPr>
        <p:spPr bwMode="auto">
          <a:xfrm flipV="1">
            <a:off x="5892800" y="1982788"/>
            <a:ext cx="0" cy="320675"/>
          </a:xfrm>
          <a:prstGeom prst="line">
            <a:avLst/>
          </a:prstGeom>
          <a:noFill/>
          <a:ln w="25400">
            <a:solidFill>
              <a:srgbClr val="68CBFF"/>
            </a:solidFill>
            <a:round/>
            <a:headEnd type="triangle" w="med" len="med"/>
            <a:tailEnd type="triangle" w="med" len="med"/>
          </a:ln>
        </p:spPr>
        <p:txBody>
          <a:bodyPr wrap="none" lIns="64291" tIns="32146" rIns="64291" bIns="32146" anchor="ctr">
            <a:prstTxWarp prst="textNoShape">
              <a:avLst/>
            </a:prstTxWarp>
          </a:bodyPr>
          <a:lstStyle/>
          <a:p>
            <a:endParaRPr lang="en-US"/>
          </a:p>
        </p:txBody>
      </p:sp>
      <p:sp>
        <p:nvSpPr>
          <p:cNvPr id="110644" name="Line 84"/>
          <p:cNvSpPr>
            <a:spLocks noChangeShapeType="1"/>
          </p:cNvSpPr>
          <p:nvPr/>
        </p:nvSpPr>
        <p:spPr bwMode="auto">
          <a:xfrm flipV="1">
            <a:off x="6483350" y="1982788"/>
            <a:ext cx="0" cy="320675"/>
          </a:xfrm>
          <a:prstGeom prst="line">
            <a:avLst/>
          </a:prstGeom>
          <a:noFill/>
          <a:ln w="25400">
            <a:solidFill>
              <a:srgbClr val="68CBFF"/>
            </a:solidFill>
            <a:round/>
            <a:headEnd type="triangle" w="med" len="med"/>
            <a:tailEnd type="triangle" w="med" len="med"/>
          </a:ln>
        </p:spPr>
        <p:txBody>
          <a:bodyPr wrap="none" lIns="64291" tIns="32146" rIns="64291" bIns="32146" anchor="ctr">
            <a:prstTxWarp prst="textNoShape">
              <a:avLst/>
            </a:prstTxWarp>
          </a:bodyPr>
          <a:lstStyle/>
          <a:p>
            <a:endParaRPr lang="en-US"/>
          </a:p>
        </p:txBody>
      </p:sp>
      <p:sp>
        <p:nvSpPr>
          <p:cNvPr id="110645" name="Line 85"/>
          <p:cNvSpPr>
            <a:spLocks noChangeShapeType="1"/>
          </p:cNvSpPr>
          <p:nvPr/>
        </p:nvSpPr>
        <p:spPr bwMode="auto">
          <a:xfrm flipV="1">
            <a:off x="4679950" y="1392238"/>
            <a:ext cx="0" cy="322262"/>
          </a:xfrm>
          <a:prstGeom prst="line">
            <a:avLst/>
          </a:prstGeom>
          <a:noFill/>
          <a:ln w="25400">
            <a:solidFill>
              <a:srgbClr val="68CBFF"/>
            </a:solidFill>
            <a:round/>
            <a:headEnd type="triangle" w="med" len="med"/>
            <a:tailEnd type="triangle" w="med" len="med"/>
          </a:ln>
        </p:spPr>
        <p:txBody>
          <a:bodyPr wrap="none" lIns="64291" tIns="32146" rIns="64291" bIns="32146" anchor="ctr">
            <a:prstTxWarp prst="textNoShape">
              <a:avLst/>
            </a:prstTxWarp>
          </a:bodyPr>
          <a:lstStyle/>
          <a:p>
            <a:endParaRPr lang="en-US"/>
          </a:p>
        </p:txBody>
      </p:sp>
      <p:sp>
        <p:nvSpPr>
          <p:cNvPr id="110646" name="Line 86"/>
          <p:cNvSpPr>
            <a:spLocks noChangeShapeType="1"/>
          </p:cNvSpPr>
          <p:nvPr/>
        </p:nvSpPr>
        <p:spPr bwMode="auto">
          <a:xfrm flipV="1">
            <a:off x="5303838" y="1392238"/>
            <a:ext cx="0" cy="322262"/>
          </a:xfrm>
          <a:prstGeom prst="line">
            <a:avLst/>
          </a:prstGeom>
          <a:noFill/>
          <a:ln w="25400">
            <a:solidFill>
              <a:srgbClr val="68CBFF"/>
            </a:solidFill>
            <a:round/>
            <a:headEnd type="triangle" w="med" len="med"/>
            <a:tailEnd type="triangle" w="med" len="med"/>
          </a:ln>
        </p:spPr>
        <p:txBody>
          <a:bodyPr wrap="none" lIns="64291" tIns="32146" rIns="64291" bIns="32146" anchor="ctr">
            <a:prstTxWarp prst="textNoShape">
              <a:avLst/>
            </a:prstTxWarp>
          </a:bodyPr>
          <a:lstStyle/>
          <a:p>
            <a:endParaRPr lang="en-US"/>
          </a:p>
        </p:txBody>
      </p:sp>
      <p:sp>
        <p:nvSpPr>
          <p:cNvPr id="110647" name="Line 87"/>
          <p:cNvSpPr>
            <a:spLocks noChangeShapeType="1"/>
          </p:cNvSpPr>
          <p:nvPr/>
        </p:nvSpPr>
        <p:spPr bwMode="auto">
          <a:xfrm flipV="1">
            <a:off x="5892800" y="1392238"/>
            <a:ext cx="0" cy="322262"/>
          </a:xfrm>
          <a:prstGeom prst="line">
            <a:avLst/>
          </a:prstGeom>
          <a:noFill/>
          <a:ln w="25400">
            <a:solidFill>
              <a:srgbClr val="68CBFF"/>
            </a:solidFill>
            <a:round/>
            <a:headEnd type="triangle" w="med" len="med"/>
            <a:tailEnd type="triangle" w="med" len="med"/>
          </a:ln>
        </p:spPr>
        <p:txBody>
          <a:bodyPr wrap="none" lIns="64291" tIns="32146" rIns="64291" bIns="32146" anchor="ctr">
            <a:prstTxWarp prst="textNoShape">
              <a:avLst/>
            </a:prstTxWarp>
          </a:bodyPr>
          <a:lstStyle/>
          <a:p>
            <a:endParaRPr lang="en-US"/>
          </a:p>
        </p:txBody>
      </p:sp>
      <p:sp>
        <p:nvSpPr>
          <p:cNvPr id="110648" name="Line 88"/>
          <p:cNvSpPr>
            <a:spLocks noChangeShapeType="1"/>
          </p:cNvSpPr>
          <p:nvPr/>
        </p:nvSpPr>
        <p:spPr bwMode="auto">
          <a:xfrm flipV="1">
            <a:off x="6483350" y="1392238"/>
            <a:ext cx="0" cy="322262"/>
          </a:xfrm>
          <a:prstGeom prst="line">
            <a:avLst/>
          </a:prstGeom>
          <a:noFill/>
          <a:ln w="25400">
            <a:solidFill>
              <a:srgbClr val="68CBFF"/>
            </a:solidFill>
            <a:round/>
            <a:headEnd type="triangle" w="med" len="med"/>
            <a:tailEnd type="triangle" w="med" len="med"/>
          </a:ln>
        </p:spPr>
        <p:txBody>
          <a:bodyPr wrap="none" lIns="64291" tIns="32146" rIns="64291" bIns="32146" anchor="ctr">
            <a:prstTxWarp prst="textNoShape">
              <a:avLst/>
            </a:prstTxWarp>
          </a:bodyPr>
          <a:lstStyle/>
          <a:p>
            <a:endParaRPr lang="en-US"/>
          </a:p>
        </p:txBody>
      </p:sp>
      <p:sp>
        <p:nvSpPr>
          <p:cNvPr id="110649" name="Rectangle 89"/>
          <p:cNvSpPr>
            <a:spLocks noGrp="1" noChangeArrowheads="1"/>
          </p:cNvSpPr>
          <p:nvPr>
            <p:ph type="title"/>
          </p:nvPr>
        </p:nvSpPr>
        <p:spPr/>
        <p:txBody>
          <a:bodyPr/>
          <a:lstStyle/>
          <a:p>
            <a:r>
              <a:rPr lang="en-US">
                <a:ea typeface="ＭＳ Ｐゴシック" charset="-128"/>
                <a:cs typeface="ＭＳ Ｐゴシック" charset="-128"/>
              </a:rPr>
              <a:t>S3D Computational Structure</a:t>
            </a:r>
          </a:p>
        </p:txBody>
      </p:sp>
      <p:sp>
        <p:nvSpPr>
          <p:cNvPr id="110650" name="Rectangle 90"/>
          <p:cNvSpPr>
            <a:spLocks noGrp="1" noChangeArrowheads="1"/>
          </p:cNvSpPr>
          <p:nvPr>
            <p:ph idx="1"/>
          </p:nvPr>
        </p:nvSpPr>
        <p:spPr>
          <a:xfrm>
            <a:off x="152400" y="900113"/>
            <a:ext cx="4343400" cy="3062287"/>
          </a:xfrm>
        </p:spPr>
        <p:txBody>
          <a:bodyPr>
            <a:normAutofit fontScale="85000" lnSpcReduction="10000"/>
          </a:bodyPr>
          <a:lstStyle/>
          <a:p>
            <a:r>
              <a:rPr lang="en-US" dirty="0">
                <a:ea typeface="ＭＳ Ｐゴシック" charset="-128"/>
                <a:cs typeface="ＭＳ Ｐゴシック" charset="-128"/>
              </a:rPr>
              <a:t>Domain decomposition</a:t>
            </a:r>
            <a:br>
              <a:rPr lang="en-US" dirty="0">
                <a:ea typeface="ＭＳ Ｐゴシック" charset="-128"/>
                <a:cs typeface="ＭＳ Ｐゴシック" charset="-128"/>
              </a:rPr>
            </a:br>
            <a:r>
              <a:rPr lang="en-US" dirty="0">
                <a:ea typeface="ＭＳ Ｐゴシック" charset="-128"/>
                <a:cs typeface="ＭＳ Ｐゴシック" charset="-128"/>
              </a:rPr>
              <a:t>with </a:t>
            </a:r>
            <a:r>
              <a:rPr lang="en-US" dirty="0" err="1">
                <a:ea typeface="ＭＳ Ｐゴシック" charset="-128"/>
                <a:cs typeface="ＭＳ Ｐゴシック" charset="-128"/>
              </a:rPr>
              <a:t>wavefront</a:t>
            </a:r>
            <a:r>
              <a:rPr lang="en-US" dirty="0">
                <a:ea typeface="ＭＳ Ｐゴシック" charset="-128"/>
                <a:cs typeface="ＭＳ Ｐゴシック" charset="-128"/>
              </a:rPr>
              <a:t> evaluation</a:t>
            </a:r>
            <a:br>
              <a:rPr lang="en-US" dirty="0">
                <a:ea typeface="ＭＳ Ｐゴシック" charset="-128"/>
                <a:cs typeface="ＭＳ Ｐゴシック" charset="-128"/>
              </a:rPr>
            </a:br>
            <a:r>
              <a:rPr lang="en-US" dirty="0">
                <a:ea typeface="ＭＳ Ｐゴシック" charset="-128"/>
                <a:cs typeface="ＭＳ Ｐゴシック" charset="-128"/>
              </a:rPr>
              <a:t>and recursion dependences</a:t>
            </a:r>
            <a:br>
              <a:rPr lang="en-US" dirty="0">
                <a:ea typeface="ＭＳ Ｐゴシック" charset="-128"/>
                <a:cs typeface="ＭＳ Ｐゴシック" charset="-128"/>
              </a:rPr>
            </a:br>
            <a:r>
              <a:rPr lang="en-US" dirty="0">
                <a:ea typeface="ＭＳ Ｐゴシック" charset="-128"/>
                <a:cs typeface="ＭＳ Ｐゴシック" charset="-128"/>
              </a:rPr>
              <a:t>in all 3 grid directions</a:t>
            </a:r>
          </a:p>
          <a:p>
            <a:r>
              <a:rPr lang="en-US" dirty="0">
                <a:ea typeface="ＭＳ Ｐゴシック" charset="-128"/>
                <a:cs typeface="ＭＳ Ｐゴシック" charset="-128"/>
              </a:rPr>
              <a:t>Communication affected</a:t>
            </a:r>
            <a:br>
              <a:rPr lang="en-US" dirty="0">
                <a:ea typeface="ＭＳ Ｐゴシック" charset="-128"/>
                <a:cs typeface="ＭＳ Ｐゴシック" charset="-128"/>
              </a:rPr>
            </a:br>
            <a:r>
              <a:rPr lang="en-US" dirty="0">
                <a:ea typeface="ＭＳ Ｐゴシック" charset="-128"/>
                <a:cs typeface="ＭＳ Ｐゴシック" charset="-128"/>
              </a:rPr>
              <a:t>by cell location</a:t>
            </a:r>
          </a:p>
        </p:txBody>
      </p:sp>
      <p:sp>
        <p:nvSpPr>
          <p:cNvPr id="59" name="Footer Placeholder 2"/>
          <p:cNvSpPr>
            <a:spLocks noGrp="1"/>
          </p:cNvSpPr>
          <p:nvPr>
            <p:ph type="ftr" sz="quarter" idx="11"/>
          </p:nvPr>
        </p:nvSpPr>
        <p:spPr>
          <a:xfrm>
            <a:off x="0" y="6369050"/>
            <a:ext cx="6019800" cy="488950"/>
          </a:xfrm>
        </p:spPr>
        <p:txBody>
          <a:bodyPr/>
          <a:lstStyle/>
          <a:p>
            <a:r>
              <a:rPr lang="en-US" dirty="0" smtClean="0"/>
              <a:t>Parallel Performance Tools: A Short Course, </a:t>
            </a:r>
            <a:r>
              <a:rPr lang="en-US" dirty="0" err="1" smtClean="0"/>
              <a:t>Beihang</a:t>
            </a:r>
            <a:r>
              <a:rPr lang="en-US" dirty="0" smtClean="0"/>
              <a:t> University, December 2-4, 2013</a:t>
            </a:r>
            <a:endParaRPr lang="en-US" dirty="0"/>
          </a:p>
        </p:txBody>
      </p:sp>
      <p:sp>
        <p:nvSpPr>
          <p:cNvPr id="60" name="Slide Number Placeholder 3"/>
          <p:cNvSpPr>
            <a:spLocks noGrp="1"/>
          </p:cNvSpPr>
          <p:nvPr>
            <p:ph type="sldNum" sz="quarter" idx="12"/>
          </p:nvPr>
        </p:nvSpPr>
        <p:spPr>
          <a:xfrm>
            <a:off x="6553200" y="6369050"/>
            <a:ext cx="2133600" cy="488950"/>
          </a:xfrm>
        </p:spPr>
        <p:txBody>
          <a:bodyPr/>
          <a:lstStyle/>
          <a:p>
            <a:fld id="{F8E865A7-7678-F840-B2ED-A6879803B906}" type="slidenum">
              <a:rPr lang="en-US" smtClean="0"/>
              <a:pPr/>
              <a:t>14</a:t>
            </a:fld>
            <a:endParaRPr lang="en-US"/>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3" name="Rectangle 11"/>
          <p:cNvSpPr>
            <a:spLocks noGrp="1" noChangeArrowheads="1"/>
          </p:cNvSpPr>
          <p:nvPr>
            <p:ph type="title"/>
          </p:nvPr>
        </p:nvSpPr>
        <p:spPr/>
        <p:txBody>
          <a:bodyPr/>
          <a:lstStyle/>
          <a:p>
            <a:r>
              <a:rPr lang="en-US">
                <a:ea typeface="ＭＳ Ｐゴシック" charset="-128"/>
                <a:cs typeface="ＭＳ Ｐゴシック" charset="-128"/>
              </a:rPr>
              <a:t>S3D on a Hybrid System (Cray XT3 + XT4)</a:t>
            </a:r>
          </a:p>
        </p:txBody>
      </p:sp>
      <p:sp>
        <p:nvSpPr>
          <p:cNvPr id="112644" name="Rectangle 12"/>
          <p:cNvSpPr>
            <a:spLocks noGrp="1" noChangeArrowheads="1"/>
          </p:cNvSpPr>
          <p:nvPr>
            <p:ph type="body" idx="1"/>
          </p:nvPr>
        </p:nvSpPr>
        <p:spPr>
          <a:xfrm>
            <a:off x="152400" y="900113"/>
            <a:ext cx="8991600" cy="776287"/>
          </a:xfrm>
        </p:spPr>
        <p:txBody>
          <a:bodyPr>
            <a:normAutofit fontScale="85000" lnSpcReduction="10000"/>
          </a:bodyPr>
          <a:lstStyle/>
          <a:p>
            <a:r>
              <a:rPr lang="en-US" dirty="0">
                <a:ea typeface="ＭＳ Ｐゴシック" charset="-128"/>
                <a:cs typeface="ＭＳ Ｐゴシック" charset="-128"/>
              </a:rPr>
              <a:t>6400 core execution on transitional Jaguar configuration</a:t>
            </a:r>
          </a:p>
        </p:txBody>
      </p:sp>
      <p:grpSp>
        <p:nvGrpSpPr>
          <p:cNvPr id="8" name="Group 7"/>
          <p:cNvGrpSpPr>
            <a:grpSpLocks noChangeAspect="1"/>
          </p:cNvGrpSpPr>
          <p:nvPr/>
        </p:nvGrpSpPr>
        <p:grpSpPr>
          <a:xfrm>
            <a:off x="514352" y="1473676"/>
            <a:ext cx="8324848" cy="4774724"/>
            <a:chOff x="228600" y="1219200"/>
            <a:chExt cx="8763000" cy="5026025"/>
          </a:xfrm>
        </p:grpSpPr>
        <p:pic>
          <p:nvPicPr>
            <p:cNvPr id="112641" name="Picture 3"/>
            <p:cNvPicPr>
              <a:picLocks noChangeAspect="1" noChangeArrowheads="1"/>
            </p:cNvPicPr>
            <p:nvPr/>
          </p:nvPicPr>
          <p:blipFill>
            <a:blip r:embed="rId3"/>
            <a:srcRect/>
            <a:stretch>
              <a:fillRect/>
            </a:stretch>
          </p:blipFill>
          <p:spPr bwMode="auto">
            <a:xfrm>
              <a:off x="228600" y="1219200"/>
              <a:ext cx="8763000" cy="5026025"/>
            </a:xfrm>
            <a:prstGeom prst="rect">
              <a:avLst/>
            </a:prstGeom>
            <a:noFill/>
            <a:ln w="9525">
              <a:noFill/>
              <a:miter lim="800000"/>
              <a:headEnd/>
              <a:tailEnd/>
            </a:ln>
          </p:spPr>
        </p:pic>
        <p:sp>
          <p:nvSpPr>
            <p:cNvPr id="112642" name="Rectangle 10"/>
            <p:cNvSpPr>
              <a:spLocks noChangeAspect="1" noChangeArrowheads="1"/>
            </p:cNvSpPr>
            <p:nvPr/>
          </p:nvSpPr>
          <p:spPr bwMode="auto">
            <a:xfrm>
              <a:off x="5327650" y="5076825"/>
              <a:ext cx="2129845" cy="1069119"/>
            </a:xfrm>
            <a:prstGeom prst="rect">
              <a:avLst/>
            </a:prstGeom>
            <a:noFill/>
            <a:ln w="9525">
              <a:solidFill>
                <a:schemeClr val="tx1"/>
              </a:solidFill>
              <a:miter lim="800000"/>
              <a:headEnd/>
              <a:tailEnd/>
            </a:ln>
          </p:spPr>
          <p:txBody>
            <a:bodyPr wrap="none">
              <a:prstTxWarp prst="textNoShape">
                <a:avLst/>
              </a:prstTxWarp>
              <a:spAutoFit/>
            </a:bodyPr>
            <a:lstStyle/>
            <a:p>
              <a:r>
                <a:rPr lang="en-US" sz="2000" dirty="0">
                  <a:solidFill>
                    <a:srgbClr val="FFFFFF"/>
                  </a:solidFill>
                  <a:latin typeface="Times New Roman"/>
                  <a:cs typeface="Times New Roman"/>
                </a:rPr>
                <a:t>ORNL Jaguar</a:t>
              </a:r>
              <a:br>
                <a:rPr lang="en-US" sz="2000" dirty="0">
                  <a:solidFill>
                    <a:srgbClr val="FFFFFF"/>
                  </a:solidFill>
                  <a:latin typeface="Times New Roman"/>
                  <a:cs typeface="Times New Roman"/>
                </a:rPr>
              </a:br>
              <a:r>
                <a:rPr lang="en-US" sz="2000" dirty="0">
                  <a:solidFill>
                    <a:srgbClr val="FFFFFF"/>
                  </a:solidFill>
                  <a:latin typeface="Times New Roman"/>
                  <a:cs typeface="Times New Roman"/>
                </a:rPr>
                <a:t>* Cray XT3/XT4</a:t>
              </a:r>
              <a:br>
                <a:rPr lang="en-US" sz="2000" dirty="0">
                  <a:solidFill>
                    <a:srgbClr val="FFFFFF"/>
                  </a:solidFill>
                  <a:latin typeface="Times New Roman"/>
                  <a:cs typeface="Times New Roman"/>
                </a:rPr>
              </a:br>
              <a:r>
                <a:rPr lang="en-US" sz="2000" dirty="0">
                  <a:solidFill>
                    <a:srgbClr val="FFFFFF"/>
                  </a:solidFill>
                  <a:latin typeface="Times New Roman"/>
                  <a:cs typeface="Times New Roman"/>
                </a:rPr>
                <a:t>* 6400 cores</a:t>
              </a:r>
            </a:p>
          </p:txBody>
        </p:sp>
        <p:sp>
          <p:nvSpPr>
            <p:cNvPr id="112645" name="TextBox 5"/>
            <p:cNvSpPr txBox="1">
              <a:spLocks noChangeArrowheads="1"/>
            </p:cNvSpPr>
            <p:nvPr/>
          </p:nvSpPr>
          <p:spPr bwMode="auto">
            <a:xfrm>
              <a:off x="1692441" y="1741487"/>
              <a:ext cx="1283369" cy="388771"/>
            </a:xfrm>
            <a:prstGeom prst="rect">
              <a:avLst/>
            </a:prstGeom>
            <a:noFill/>
            <a:ln w="9525">
              <a:noFill/>
              <a:miter lim="800000"/>
              <a:headEnd/>
              <a:tailEnd/>
            </a:ln>
          </p:spPr>
          <p:txBody>
            <a:bodyPr wrap="square">
              <a:prstTxWarp prst="textNoShape">
                <a:avLst/>
              </a:prstTxWarp>
              <a:spAutoFit/>
            </a:bodyPr>
            <a:lstStyle/>
            <a:p>
              <a:pPr algn="ctr"/>
              <a:r>
                <a:rPr lang="en-US" dirty="0" err="1">
                  <a:solidFill>
                    <a:schemeClr val="bg1"/>
                  </a:solidFill>
                  <a:latin typeface="Times New Roman"/>
                  <a:cs typeface="Times New Roman"/>
                </a:rPr>
                <a:t>MPI_Wait</a:t>
              </a:r>
              <a:endParaRPr lang="en-US" dirty="0">
                <a:solidFill>
                  <a:schemeClr val="bg1"/>
                </a:solidFill>
                <a:latin typeface="Times New Roman"/>
                <a:cs typeface="Times New Roman"/>
              </a:endParaRPr>
            </a:p>
          </p:txBody>
        </p:sp>
        <p:cxnSp>
          <p:nvCxnSpPr>
            <p:cNvPr id="112646" name="Straight Arrow Connector 7"/>
            <p:cNvCxnSpPr>
              <a:cxnSpLocks noChangeShapeType="1"/>
              <a:stCxn id="112645" idx="2"/>
            </p:cNvCxnSpPr>
            <p:nvPr/>
          </p:nvCxnSpPr>
          <p:spPr bwMode="auto">
            <a:xfrm rot="16200000" flipH="1">
              <a:off x="3070391" y="1393991"/>
              <a:ext cx="993942" cy="2466473"/>
            </a:xfrm>
            <a:prstGeom prst="straightConnector1">
              <a:avLst/>
            </a:prstGeom>
            <a:noFill/>
            <a:ln w="19050">
              <a:solidFill>
                <a:srgbClr val="FF0000"/>
              </a:solidFill>
              <a:round/>
              <a:headEnd/>
              <a:tailEnd type="triangle" w="med" len="lg"/>
            </a:ln>
          </p:spPr>
        </p:cxnSp>
      </p:grpSp>
      <p:sp>
        <p:nvSpPr>
          <p:cNvPr id="9" name="Footer Placeholder 2"/>
          <p:cNvSpPr>
            <a:spLocks noGrp="1"/>
          </p:cNvSpPr>
          <p:nvPr>
            <p:ph type="ftr" sz="quarter" idx="11"/>
          </p:nvPr>
        </p:nvSpPr>
        <p:spPr>
          <a:xfrm>
            <a:off x="0" y="6369050"/>
            <a:ext cx="6019800" cy="488950"/>
          </a:xfrm>
        </p:spPr>
        <p:txBody>
          <a:bodyPr/>
          <a:lstStyle/>
          <a:p>
            <a:r>
              <a:rPr lang="en-US" dirty="0" smtClean="0"/>
              <a:t>Parallel Performance Tools: A Short Course, </a:t>
            </a:r>
            <a:r>
              <a:rPr lang="en-US" dirty="0" err="1" smtClean="0"/>
              <a:t>Beihang</a:t>
            </a:r>
            <a:r>
              <a:rPr lang="en-US" dirty="0" smtClean="0"/>
              <a:t> University, December 2-4, 2013</a:t>
            </a:r>
            <a:endParaRPr lang="en-US" dirty="0"/>
          </a:p>
        </p:txBody>
      </p:sp>
      <p:sp>
        <p:nvSpPr>
          <p:cNvPr id="10" name="Slide Number Placeholder 3"/>
          <p:cNvSpPr>
            <a:spLocks noGrp="1"/>
          </p:cNvSpPr>
          <p:nvPr>
            <p:ph type="sldNum" sz="quarter" idx="12"/>
          </p:nvPr>
        </p:nvSpPr>
        <p:spPr>
          <a:xfrm>
            <a:off x="6553200" y="6369050"/>
            <a:ext cx="2133600" cy="488950"/>
          </a:xfrm>
        </p:spPr>
        <p:txBody>
          <a:bodyPr/>
          <a:lstStyle/>
          <a:p>
            <a:fld id="{F8E865A7-7678-F840-B2ED-A6879803B906}" type="slidenum">
              <a:rPr lang="en-US" smtClean="0"/>
              <a:pPr/>
              <a:t>15</a:t>
            </a:fld>
            <a:endParaRPr lang="en-US"/>
          </a:p>
        </p:txBody>
      </p:sp>
    </p:spTree>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4689" name="Picture 5"/>
          <p:cNvPicPr>
            <a:picLocks noChangeAspect="1" noChangeArrowheads="1"/>
          </p:cNvPicPr>
          <p:nvPr/>
        </p:nvPicPr>
        <p:blipFill>
          <a:blip r:embed="rId3"/>
          <a:srcRect/>
          <a:stretch>
            <a:fillRect/>
          </a:stretch>
        </p:blipFill>
        <p:spPr bwMode="auto">
          <a:xfrm>
            <a:off x="533400" y="914400"/>
            <a:ext cx="8153400" cy="4560888"/>
          </a:xfrm>
          <a:prstGeom prst="rect">
            <a:avLst/>
          </a:prstGeom>
          <a:noFill/>
          <a:ln w="9525">
            <a:noFill/>
            <a:miter lim="800000"/>
            <a:headEnd/>
            <a:tailEnd/>
          </a:ln>
        </p:spPr>
      </p:pic>
      <p:sp>
        <p:nvSpPr>
          <p:cNvPr id="114690" name="Rectangle 8"/>
          <p:cNvSpPr>
            <a:spLocks noGrp="1" noChangeArrowheads="1"/>
          </p:cNvSpPr>
          <p:nvPr>
            <p:ph type="title"/>
          </p:nvPr>
        </p:nvSpPr>
        <p:spPr/>
        <p:txBody>
          <a:bodyPr>
            <a:normAutofit fontScale="90000"/>
          </a:bodyPr>
          <a:lstStyle/>
          <a:p>
            <a:r>
              <a:rPr lang="en-US" smtClean="0">
                <a:ea typeface="ＭＳ Ｐゴシック" charset="-128"/>
                <a:cs typeface="ＭＳ Ｐゴシック" charset="-128"/>
              </a:rPr>
              <a:t>Zoom View of Parallel Profile (S3D, XT3+XT4)</a:t>
            </a:r>
            <a:endParaRPr lang="en-US" dirty="0">
              <a:ea typeface="ＭＳ Ｐゴシック" charset="-128"/>
              <a:cs typeface="ＭＳ Ｐゴシック" charset="-128"/>
            </a:endParaRPr>
          </a:p>
        </p:txBody>
      </p:sp>
      <p:sp>
        <p:nvSpPr>
          <p:cNvPr id="114691" name="Rectangle 9"/>
          <p:cNvSpPr>
            <a:spLocks noGrp="1" noChangeArrowheads="1"/>
          </p:cNvSpPr>
          <p:nvPr>
            <p:ph type="body" idx="1"/>
          </p:nvPr>
        </p:nvSpPr>
        <p:spPr>
          <a:xfrm>
            <a:off x="152400" y="900113"/>
            <a:ext cx="8991600" cy="5500687"/>
          </a:xfrm>
        </p:spPr>
        <p:txBody>
          <a:bodyPr>
            <a:normAutofit fontScale="92500" lnSpcReduction="10000"/>
          </a:bodyPr>
          <a:lstStyle/>
          <a:p>
            <a:endParaRPr lang="en-US" dirty="0" smtClean="0">
              <a:ea typeface="ＭＳ Ｐゴシック" charset="-128"/>
              <a:cs typeface="ＭＳ Ｐゴシック" charset="-128"/>
            </a:endParaRPr>
          </a:p>
          <a:p>
            <a:endParaRPr lang="en-US" dirty="0" smtClean="0">
              <a:ea typeface="ＭＳ Ｐゴシック" charset="-128"/>
              <a:cs typeface="ＭＳ Ｐゴシック" charset="-128"/>
            </a:endParaRPr>
          </a:p>
          <a:p>
            <a:endParaRPr lang="en-US" dirty="0" smtClean="0">
              <a:ea typeface="ＭＳ Ｐゴシック" charset="-128"/>
              <a:cs typeface="ＭＳ Ｐゴシック" charset="-128"/>
            </a:endParaRPr>
          </a:p>
          <a:p>
            <a:endParaRPr lang="en-US" dirty="0" smtClean="0">
              <a:ea typeface="ＭＳ Ｐゴシック" charset="-128"/>
              <a:cs typeface="ＭＳ Ｐゴシック" charset="-128"/>
            </a:endParaRPr>
          </a:p>
          <a:p>
            <a:endParaRPr lang="en-US" dirty="0" smtClean="0">
              <a:ea typeface="ＭＳ Ｐゴシック" charset="-128"/>
              <a:cs typeface="ＭＳ Ｐゴシック" charset="-128"/>
            </a:endParaRPr>
          </a:p>
          <a:p>
            <a:endParaRPr lang="en-US" dirty="0" smtClean="0">
              <a:ea typeface="ＭＳ Ｐゴシック" charset="-128"/>
              <a:cs typeface="ＭＳ Ｐゴシック" charset="-128"/>
            </a:endParaRPr>
          </a:p>
          <a:p>
            <a:endParaRPr lang="en-US" dirty="0" smtClean="0">
              <a:ea typeface="ＭＳ Ｐゴシック" charset="-128"/>
              <a:cs typeface="ＭＳ Ｐゴシック" charset="-128"/>
            </a:endParaRPr>
          </a:p>
          <a:p>
            <a:endParaRPr lang="en-US" dirty="0" smtClean="0">
              <a:ea typeface="ＭＳ Ｐゴシック" charset="-128"/>
              <a:cs typeface="ＭＳ Ｐゴシック" charset="-128"/>
            </a:endParaRPr>
          </a:p>
          <a:p>
            <a:endParaRPr lang="en-US" dirty="0" smtClean="0">
              <a:ea typeface="ＭＳ Ｐゴシック" charset="-128"/>
              <a:cs typeface="ＭＳ Ｐゴシック" charset="-128"/>
            </a:endParaRPr>
          </a:p>
          <a:p>
            <a:r>
              <a:rPr lang="en-US" dirty="0" smtClean="0">
                <a:ea typeface="ＭＳ Ｐゴシック" charset="-128"/>
                <a:cs typeface="ＭＳ Ｐゴシック" charset="-128"/>
              </a:rPr>
              <a:t> Gap happens to be only XT3 nodes</a:t>
            </a:r>
          </a:p>
          <a:p>
            <a:pPr lvl="1"/>
            <a:r>
              <a:rPr lang="en-US" i="1" dirty="0" err="1" smtClean="0"/>
              <a:t>MPI_Wait</a:t>
            </a:r>
            <a:r>
              <a:rPr lang="en-US" i="1" dirty="0" smtClean="0"/>
              <a:t> </a:t>
            </a:r>
            <a:r>
              <a:rPr lang="en-US" dirty="0" smtClean="0"/>
              <a:t>takes less time, other routines take more time</a:t>
            </a:r>
            <a:endParaRPr lang="en-US" dirty="0"/>
          </a:p>
        </p:txBody>
      </p:sp>
      <p:sp>
        <p:nvSpPr>
          <p:cNvPr id="5" name="Footer Placeholder 2"/>
          <p:cNvSpPr>
            <a:spLocks noGrp="1"/>
          </p:cNvSpPr>
          <p:nvPr>
            <p:ph type="ftr" sz="quarter" idx="11"/>
          </p:nvPr>
        </p:nvSpPr>
        <p:spPr>
          <a:xfrm>
            <a:off x="0" y="6369050"/>
            <a:ext cx="6019800" cy="488950"/>
          </a:xfrm>
        </p:spPr>
        <p:txBody>
          <a:bodyPr/>
          <a:lstStyle/>
          <a:p>
            <a:r>
              <a:rPr lang="en-US" dirty="0" smtClean="0"/>
              <a:t>Parallel Performance Tools: A Short Course, </a:t>
            </a:r>
            <a:r>
              <a:rPr lang="en-US" dirty="0" err="1" smtClean="0"/>
              <a:t>Beihang</a:t>
            </a:r>
            <a:r>
              <a:rPr lang="en-US" dirty="0" smtClean="0"/>
              <a:t> University, December 2-4, 2013</a:t>
            </a:r>
            <a:endParaRPr lang="en-US" dirty="0"/>
          </a:p>
        </p:txBody>
      </p:sp>
      <p:sp>
        <p:nvSpPr>
          <p:cNvPr id="6" name="Slide Number Placeholder 3"/>
          <p:cNvSpPr>
            <a:spLocks noGrp="1"/>
          </p:cNvSpPr>
          <p:nvPr>
            <p:ph type="sldNum" sz="quarter" idx="12"/>
          </p:nvPr>
        </p:nvSpPr>
        <p:spPr>
          <a:xfrm>
            <a:off x="6553200" y="6369050"/>
            <a:ext cx="2133600" cy="488950"/>
          </a:xfrm>
        </p:spPr>
        <p:txBody>
          <a:bodyPr/>
          <a:lstStyle/>
          <a:p>
            <a:fld id="{F8E865A7-7678-F840-B2ED-A6879803B906}" type="slidenum">
              <a:rPr lang="en-US" smtClean="0"/>
              <a:pPr/>
              <a:t>16</a:t>
            </a:fld>
            <a:endParaRPr lang="en-US"/>
          </a:p>
        </p:txBody>
      </p:sp>
    </p:spTree>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6737" name="Picture 7"/>
          <p:cNvPicPr>
            <a:picLocks noChangeAspect="1" noChangeArrowheads="1"/>
          </p:cNvPicPr>
          <p:nvPr/>
        </p:nvPicPr>
        <p:blipFill>
          <a:blip r:embed="rId3"/>
          <a:srcRect r="29842" b="12346"/>
          <a:stretch>
            <a:fillRect/>
          </a:stretch>
        </p:blipFill>
        <p:spPr bwMode="auto">
          <a:xfrm>
            <a:off x="3079750" y="1295400"/>
            <a:ext cx="5988050" cy="4434755"/>
          </a:xfrm>
          <a:prstGeom prst="rect">
            <a:avLst/>
          </a:prstGeom>
          <a:noFill/>
          <a:ln w="9525">
            <a:noFill/>
            <a:miter lim="800000"/>
            <a:headEnd/>
            <a:tailEnd/>
          </a:ln>
        </p:spPr>
      </p:pic>
      <p:sp>
        <p:nvSpPr>
          <p:cNvPr id="116738" name="Oval 12"/>
          <p:cNvSpPr>
            <a:spLocks noChangeArrowheads="1"/>
          </p:cNvSpPr>
          <p:nvPr/>
        </p:nvSpPr>
        <p:spPr bwMode="auto">
          <a:xfrm rot="18179210" flipV="1">
            <a:off x="5024438" y="2476500"/>
            <a:ext cx="2133600" cy="838200"/>
          </a:xfrm>
          <a:prstGeom prst="ellipse">
            <a:avLst/>
          </a:prstGeom>
          <a:noFill/>
          <a:ln w="12700">
            <a:solidFill>
              <a:srgbClr val="FF0000"/>
            </a:solidFill>
            <a:round/>
            <a:headEnd/>
            <a:tailEnd/>
          </a:ln>
        </p:spPr>
        <p:txBody>
          <a:bodyPr wrap="none" anchor="ctr">
            <a:prstTxWarp prst="textNoShape">
              <a:avLst/>
            </a:prstTxWarp>
          </a:bodyPr>
          <a:lstStyle/>
          <a:p>
            <a:endParaRPr lang="en-US"/>
          </a:p>
        </p:txBody>
      </p:sp>
      <p:sp>
        <p:nvSpPr>
          <p:cNvPr id="116739" name="Oval 13"/>
          <p:cNvSpPr>
            <a:spLocks noChangeArrowheads="1"/>
          </p:cNvSpPr>
          <p:nvPr/>
        </p:nvSpPr>
        <p:spPr bwMode="auto">
          <a:xfrm rot="17741822" flipV="1">
            <a:off x="5607050" y="3073400"/>
            <a:ext cx="2133600" cy="609600"/>
          </a:xfrm>
          <a:prstGeom prst="ellipse">
            <a:avLst/>
          </a:prstGeom>
          <a:noFill/>
          <a:ln w="12700">
            <a:solidFill>
              <a:srgbClr val="0000FF"/>
            </a:solidFill>
            <a:round/>
            <a:headEnd/>
            <a:tailEnd/>
          </a:ln>
        </p:spPr>
        <p:txBody>
          <a:bodyPr wrap="none" anchor="ctr">
            <a:prstTxWarp prst="textNoShape">
              <a:avLst/>
            </a:prstTxWarp>
          </a:bodyPr>
          <a:lstStyle/>
          <a:p>
            <a:endParaRPr lang="en-US"/>
          </a:p>
        </p:txBody>
      </p:sp>
      <p:sp>
        <p:nvSpPr>
          <p:cNvPr id="116741" name="Rectangle 15"/>
          <p:cNvSpPr>
            <a:spLocks noGrp="1" noChangeArrowheads="1"/>
          </p:cNvSpPr>
          <p:nvPr>
            <p:ph type="title"/>
          </p:nvPr>
        </p:nvSpPr>
        <p:spPr/>
        <p:txBody>
          <a:bodyPr/>
          <a:lstStyle/>
          <a:p>
            <a:r>
              <a:rPr lang="en-US">
                <a:ea typeface="ＭＳ Ｐゴシック" charset="-128"/>
                <a:cs typeface="ＭＳ Ｐゴシック" charset="-128"/>
              </a:rPr>
              <a:t>Scatterplot (S3D, XT3+XT4)</a:t>
            </a:r>
          </a:p>
        </p:txBody>
      </p:sp>
      <p:sp>
        <p:nvSpPr>
          <p:cNvPr id="106503" name="Rectangle 16"/>
          <p:cNvSpPr>
            <a:spLocks noGrp="1" noChangeArrowheads="1"/>
          </p:cNvSpPr>
          <p:nvPr>
            <p:ph idx="1"/>
          </p:nvPr>
        </p:nvSpPr>
        <p:spPr>
          <a:xfrm>
            <a:off x="152400" y="900113"/>
            <a:ext cx="8991600" cy="5659437"/>
          </a:xfrm>
        </p:spPr>
        <p:txBody>
          <a:bodyPr>
            <a:normAutofit fontScale="92500" lnSpcReduction="20000"/>
          </a:bodyPr>
          <a:lstStyle/>
          <a:p>
            <a:pPr>
              <a:buFont typeface="Wingdings" charset="0"/>
              <a:buChar char="r"/>
              <a:defRPr/>
            </a:pPr>
            <a:r>
              <a:rPr lang="en-US" dirty="0">
                <a:ea typeface="ＭＳ Ｐゴシック" charset="0"/>
                <a:cs typeface="ＭＳ Ｐゴシック" charset="0"/>
              </a:rPr>
              <a:t>Scatterplot of</a:t>
            </a:r>
            <a:br>
              <a:rPr lang="en-US" dirty="0">
                <a:ea typeface="ＭＳ Ｐゴシック" charset="0"/>
                <a:cs typeface="ＭＳ Ｐゴシック" charset="0"/>
              </a:rPr>
            </a:br>
            <a:r>
              <a:rPr lang="en-US" dirty="0">
                <a:ea typeface="ＭＳ Ｐゴシック" charset="0"/>
                <a:cs typeface="ＭＳ Ｐゴシック" charset="0"/>
              </a:rPr>
              <a:t>top </a:t>
            </a:r>
            <a:r>
              <a:rPr lang="en-US" dirty="0" smtClean="0">
                <a:ea typeface="ＭＳ Ｐゴシック" charset="0"/>
                <a:cs typeface="ＭＳ Ｐゴシック" charset="0"/>
              </a:rPr>
              <a:t>three events</a:t>
            </a:r>
            <a:br>
              <a:rPr lang="en-US" dirty="0" smtClean="0">
                <a:ea typeface="ＭＳ Ｐゴシック" charset="0"/>
                <a:cs typeface="ＭＳ Ｐゴシック" charset="0"/>
              </a:rPr>
            </a:br>
            <a:r>
              <a:rPr lang="en-US" dirty="0" smtClean="0">
                <a:ea typeface="ＭＳ Ｐゴシック" charset="0"/>
                <a:cs typeface="ＭＳ Ｐゴシック" charset="0"/>
              </a:rPr>
              <a:t>colored</a:t>
            </a:r>
            <a:r>
              <a:rPr lang="en-US" dirty="0">
                <a:ea typeface="ＭＳ Ｐゴシック" charset="0"/>
                <a:cs typeface="ＭＳ Ｐゴシック" charset="0"/>
              </a:rPr>
              <a:t> </a:t>
            </a:r>
            <a:r>
              <a:rPr lang="en-US" dirty="0" smtClean="0">
                <a:ea typeface="ＭＳ Ｐゴシック" charset="0"/>
                <a:cs typeface="ＭＳ Ｐゴシック" charset="0"/>
              </a:rPr>
              <a:t>by total</a:t>
            </a:r>
            <a:br>
              <a:rPr lang="en-US" dirty="0" smtClean="0">
                <a:ea typeface="ＭＳ Ｐゴシック" charset="0"/>
                <a:cs typeface="ＭＳ Ｐゴシック" charset="0"/>
              </a:rPr>
            </a:br>
            <a:r>
              <a:rPr lang="en-US" dirty="0" smtClean="0">
                <a:ea typeface="ＭＳ Ｐゴシック" charset="0"/>
                <a:cs typeface="ＭＳ Ｐゴシック" charset="0"/>
              </a:rPr>
              <a:t>time</a:t>
            </a:r>
          </a:p>
          <a:p>
            <a:pPr>
              <a:buFont typeface="Wingdings" charset="0"/>
              <a:buChar char="r"/>
              <a:defRPr/>
            </a:pPr>
            <a:r>
              <a:rPr lang="en-US" dirty="0" smtClean="0">
                <a:ea typeface="ＭＳ Ｐゴシック" charset="0"/>
                <a:cs typeface="ＭＳ Ｐゴシック" charset="0"/>
              </a:rPr>
              <a:t>Two clusters</a:t>
            </a:r>
            <a:endParaRPr lang="en-US" dirty="0">
              <a:ea typeface="ＭＳ Ｐゴシック" charset="0"/>
              <a:cs typeface="ＭＳ Ｐゴシック" charset="0"/>
            </a:endParaRPr>
          </a:p>
          <a:p>
            <a:pPr>
              <a:buFont typeface="Wingdings" charset="0"/>
              <a:buChar char="r"/>
              <a:defRPr/>
            </a:pPr>
            <a:r>
              <a:rPr lang="en-US" dirty="0" smtClean="0">
                <a:ea typeface="ＭＳ Ｐゴシック" charset="0"/>
                <a:cs typeface="ＭＳ Ｐゴシック" charset="0"/>
              </a:rPr>
              <a:t>Memory speed</a:t>
            </a:r>
            <a:br>
              <a:rPr lang="en-US" dirty="0" smtClean="0">
                <a:ea typeface="ＭＳ Ｐゴシック" charset="0"/>
                <a:cs typeface="ＭＳ Ｐゴシック" charset="0"/>
              </a:rPr>
            </a:br>
            <a:r>
              <a:rPr lang="en-US" dirty="0" smtClean="0">
                <a:ea typeface="ＭＳ Ｐゴシック" charset="0"/>
                <a:cs typeface="ＭＳ Ｐゴシック" charset="0"/>
              </a:rPr>
              <a:t>accounts for</a:t>
            </a:r>
            <a:br>
              <a:rPr lang="en-US" dirty="0" smtClean="0">
                <a:ea typeface="ＭＳ Ｐゴシック" charset="0"/>
                <a:cs typeface="ＭＳ Ｐゴシック" charset="0"/>
              </a:rPr>
            </a:br>
            <a:r>
              <a:rPr lang="en-US" dirty="0" smtClean="0">
                <a:ea typeface="ＭＳ Ｐゴシック" charset="0"/>
                <a:cs typeface="ＭＳ Ｐゴシック" charset="0"/>
              </a:rPr>
              <a:t>performance</a:t>
            </a:r>
            <a:br>
              <a:rPr lang="en-US" dirty="0" smtClean="0">
                <a:ea typeface="ＭＳ Ｐゴシック" charset="0"/>
                <a:cs typeface="ＭＳ Ｐゴシック" charset="0"/>
              </a:rPr>
            </a:br>
            <a:r>
              <a:rPr lang="en-US" dirty="0" smtClean="0">
                <a:ea typeface="ＭＳ Ｐゴシック" charset="0"/>
                <a:cs typeface="ＭＳ Ｐゴシック" charset="0"/>
              </a:rPr>
              <a:t>difference!!!</a:t>
            </a:r>
          </a:p>
          <a:p>
            <a:pPr>
              <a:buFont typeface="Wingdings" charset="0"/>
              <a:buChar char="r"/>
              <a:defRPr/>
            </a:pPr>
            <a:r>
              <a:rPr lang="en-US" dirty="0" smtClean="0">
                <a:ea typeface="ＭＳ Ｐゴシック" charset="0"/>
                <a:cs typeface="ＭＳ Ｐゴシック" charset="0"/>
              </a:rPr>
              <a:t>Process</a:t>
            </a:r>
            <a:r>
              <a:rPr lang="en-US" dirty="0">
                <a:ea typeface="ＭＳ Ｐゴシック" charset="0"/>
                <a:cs typeface="ＭＳ Ｐゴシック" charset="0"/>
              </a:rPr>
              <a:t/>
            </a:r>
            <a:br>
              <a:rPr lang="en-US" dirty="0">
                <a:ea typeface="ＭＳ Ｐゴシック" charset="0"/>
                <a:cs typeface="ＭＳ Ｐゴシック" charset="0"/>
              </a:rPr>
            </a:br>
            <a:r>
              <a:rPr lang="en-US" dirty="0">
                <a:ea typeface="ＭＳ Ｐゴシック" charset="0"/>
                <a:cs typeface="ＭＳ Ｐゴシック" charset="0"/>
              </a:rPr>
              <a:t>metadata </a:t>
            </a:r>
            <a:r>
              <a:rPr lang="en-US" dirty="0" smtClean="0">
                <a:ea typeface="ＭＳ Ｐゴシック" charset="0"/>
                <a:cs typeface="ＭＳ Ｐゴシック" charset="0"/>
              </a:rPr>
              <a:t>can</a:t>
            </a:r>
            <a:br>
              <a:rPr lang="en-US" dirty="0" smtClean="0">
                <a:ea typeface="ＭＳ Ｐゴシック" charset="0"/>
                <a:cs typeface="ＭＳ Ｐゴシック" charset="0"/>
              </a:rPr>
            </a:br>
            <a:r>
              <a:rPr lang="en-US" dirty="0" smtClean="0">
                <a:ea typeface="ＭＳ Ｐゴシック" charset="0"/>
                <a:cs typeface="ＭＳ Ｐゴシック" charset="0"/>
              </a:rPr>
              <a:t>identify the</a:t>
            </a:r>
            <a:br>
              <a:rPr lang="en-US" dirty="0" smtClean="0">
                <a:ea typeface="ＭＳ Ｐゴシック" charset="0"/>
                <a:cs typeface="ＭＳ Ｐゴシック" charset="0"/>
              </a:rPr>
            </a:br>
            <a:r>
              <a:rPr lang="en-US" dirty="0" smtClean="0">
                <a:ea typeface="ＭＳ Ｐゴシック" charset="0"/>
                <a:cs typeface="ＭＳ Ｐゴシック" charset="0"/>
              </a:rPr>
              <a:t>different nodes</a:t>
            </a:r>
          </a:p>
        </p:txBody>
      </p:sp>
      <p:sp>
        <p:nvSpPr>
          <p:cNvPr id="116743" name="TextBox 2"/>
          <p:cNvSpPr txBox="1">
            <a:spLocks noChangeArrowheads="1"/>
          </p:cNvSpPr>
          <p:nvPr/>
        </p:nvSpPr>
        <p:spPr bwMode="auto">
          <a:xfrm>
            <a:off x="7086600" y="3276600"/>
            <a:ext cx="1199717" cy="369332"/>
          </a:xfrm>
          <a:prstGeom prst="rect">
            <a:avLst/>
          </a:prstGeom>
          <a:noFill/>
          <a:ln w="9525">
            <a:noFill/>
            <a:miter lim="800000"/>
            <a:headEnd/>
            <a:tailEnd/>
          </a:ln>
        </p:spPr>
        <p:txBody>
          <a:bodyPr wrap="none">
            <a:prstTxWarp prst="textNoShape">
              <a:avLst/>
            </a:prstTxWarp>
            <a:spAutoFit/>
          </a:bodyPr>
          <a:lstStyle/>
          <a:p>
            <a:r>
              <a:rPr lang="en-US">
                <a:solidFill>
                  <a:schemeClr val="bg1"/>
                </a:solidFill>
                <a:latin typeface="Times New Roman"/>
                <a:cs typeface="Times New Roman"/>
              </a:rPr>
              <a:t>XT4 cores</a:t>
            </a:r>
          </a:p>
        </p:txBody>
      </p:sp>
      <p:sp>
        <p:nvSpPr>
          <p:cNvPr id="116744" name="TextBox 9"/>
          <p:cNvSpPr txBox="1">
            <a:spLocks noChangeArrowheads="1"/>
          </p:cNvSpPr>
          <p:nvPr/>
        </p:nvSpPr>
        <p:spPr bwMode="auto">
          <a:xfrm>
            <a:off x="4800600" y="1752600"/>
            <a:ext cx="1199717" cy="369332"/>
          </a:xfrm>
          <a:prstGeom prst="rect">
            <a:avLst/>
          </a:prstGeom>
          <a:noFill/>
          <a:ln w="9525">
            <a:noFill/>
            <a:miter lim="800000"/>
            <a:headEnd/>
            <a:tailEnd/>
          </a:ln>
        </p:spPr>
        <p:txBody>
          <a:bodyPr wrap="none">
            <a:prstTxWarp prst="textNoShape">
              <a:avLst/>
            </a:prstTxWarp>
            <a:spAutoFit/>
          </a:bodyPr>
          <a:lstStyle/>
          <a:p>
            <a:r>
              <a:rPr lang="en-US">
                <a:solidFill>
                  <a:schemeClr val="bg1"/>
                </a:solidFill>
                <a:latin typeface="Times New Roman"/>
                <a:cs typeface="Times New Roman"/>
              </a:rPr>
              <a:t>XT3 cores</a:t>
            </a:r>
          </a:p>
        </p:txBody>
      </p:sp>
      <p:sp>
        <p:nvSpPr>
          <p:cNvPr id="9" name="Footer Placeholder 2"/>
          <p:cNvSpPr>
            <a:spLocks noGrp="1"/>
          </p:cNvSpPr>
          <p:nvPr>
            <p:ph type="ftr" sz="quarter" idx="11"/>
          </p:nvPr>
        </p:nvSpPr>
        <p:spPr>
          <a:xfrm>
            <a:off x="0" y="6369050"/>
            <a:ext cx="6019800" cy="488950"/>
          </a:xfrm>
        </p:spPr>
        <p:txBody>
          <a:bodyPr/>
          <a:lstStyle/>
          <a:p>
            <a:r>
              <a:rPr lang="en-US" dirty="0" smtClean="0"/>
              <a:t>Parallel Performance Tools: A Short Course, </a:t>
            </a:r>
            <a:r>
              <a:rPr lang="en-US" dirty="0" err="1" smtClean="0"/>
              <a:t>Beihang</a:t>
            </a:r>
            <a:r>
              <a:rPr lang="en-US" dirty="0" smtClean="0"/>
              <a:t> University, December 2-4, 2013</a:t>
            </a:r>
            <a:endParaRPr lang="en-US" dirty="0"/>
          </a:p>
        </p:txBody>
      </p:sp>
      <p:sp>
        <p:nvSpPr>
          <p:cNvPr id="10" name="Slide Number Placeholder 3"/>
          <p:cNvSpPr>
            <a:spLocks noGrp="1"/>
          </p:cNvSpPr>
          <p:nvPr>
            <p:ph type="sldNum" sz="quarter" idx="12"/>
          </p:nvPr>
        </p:nvSpPr>
        <p:spPr>
          <a:xfrm>
            <a:off x="6553200" y="6369050"/>
            <a:ext cx="2133600" cy="488950"/>
          </a:xfrm>
        </p:spPr>
        <p:txBody>
          <a:bodyPr/>
          <a:lstStyle/>
          <a:p>
            <a:fld id="{F8E865A7-7678-F840-B2ED-A6879803B906}" type="slidenum">
              <a:rPr lang="en-US" smtClean="0"/>
              <a:pPr/>
              <a:t>17</a:t>
            </a:fld>
            <a:endParaRPr lang="en-US"/>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5" name="Rectangle 6"/>
          <p:cNvSpPr>
            <a:spLocks noGrp="1" noChangeArrowheads="1"/>
          </p:cNvSpPr>
          <p:nvPr>
            <p:ph type="title"/>
          </p:nvPr>
        </p:nvSpPr>
        <p:spPr/>
        <p:txBody>
          <a:bodyPr/>
          <a:lstStyle/>
          <a:p>
            <a:r>
              <a:rPr lang="en-US">
                <a:ea typeface="ＭＳ Ｐゴシック" charset="-128"/>
                <a:cs typeface="ＭＳ Ｐゴシック" charset="-128"/>
              </a:rPr>
              <a:t>S3D Run on XT4 Only</a:t>
            </a:r>
          </a:p>
        </p:txBody>
      </p:sp>
      <p:sp>
        <p:nvSpPr>
          <p:cNvPr id="118786" name="Rectangle 15"/>
          <p:cNvSpPr>
            <a:spLocks noGrp="1" noChangeArrowheads="1"/>
          </p:cNvSpPr>
          <p:nvPr>
            <p:ph sz="half" idx="1"/>
          </p:nvPr>
        </p:nvSpPr>
        <p:spPr>
          <a:xfrm>
            <a:off x="457200" y="1371600"/>
            <a:ext cx="4038600" cy="4525963"/>
          </a:xfrm>
        </p:spPr>
        <p:txBody>
          <a:bodyPr/>
          <a:lstStyle/>
          <a:p>
            <a:r>
              <a:rPr lang="en-US" sz="2600">
                <a:ea typeface="ＭＳ Ｐゴシック" charset="-128"/>
                <a:cs typeface="ＭＳ Ｐゴシック" charset="-128"/>
              </a:rPr>
              <a:t>Better balance across nodes</a:t>
            </a:r>
          </a:p>
        </p:txBody>
      </p:sp>
      <p:sp>
        <p:nvSpPr>
          <p:cNvPr id="118787" name="Rectangle 16"/>
          <p:cNvSpPr>
            <a:spLocks noGrp="1" noChangeArrowheads="1"/>
          </p:cNvSpPr>
          <p:nvPr>
            <p:ph sz="half" idx="2"/>
          </p:nvPr>
        </p:nvSpPr>
        <p:spPr>
          <a:xfrm>
            <a:off x="4648200" y="1371600"/>
            <a:ext cx="4038600" cy="4525963"/>
          </a:xfrm>
        </p:spPr>
        <p:txBody>
          <a:bodyPr/>
          <a:lstStyle/>
          <a:p>
            <a:r>
              <a:rPr lang="en-US" sz="2600">
                <a:ea typeface="ＭＳ Ｐゴシック" charset="-128"/>
                <a:cs typeface="ＭＳ Ｐゴシック" charset="-128"/>
              </a:rPr>
              <a:t>More uniform performance</a:t>
            </a:r>
          </a:p>
        </p:txBody>
      </p:sp>
      <p:pic>
        <p:nvPicPr>
          <p:cNvPr id="118788" name="Picture 8" descr="&#10;blah-2.jpg                                                     001FF26EMacintosh HD                   C156AA62:"/>
          <p:cNvPicPr>
            <a:picLocks noChangeAspect="1" noChangeArrowheads="1"/>
          </p:cNvPicPr>
          <p:nvPr/>
        </p:nvPicPr>
        <p:blipFill>
          <a:blip r:embed="rId3"/>
          <a:srcRect b="6334"/>
          <a:stretch>
            <a:fillRect/>
          </a:stretch>
        </p:blipFill>
        <p:spPr bwMode="auto">
          <a:xfrm>
            <a:off x="0" y="1447800"/>
            <a:ext cx="4613275" cy="4495800"/>
          </a:xfrm>
          <a:prstGeom prst="rect">
            <a:avLst/>
          </a:prstGeom>
          <a:noFill/>
          <a:ln w="9525">
            <a:noFill/>
            <a:miter lim="800000"/>
            <a:headEnd/>
            <a:tailEnd/>
          </a:ln>
        </p:spPr>
      </p:pic>
      <p:pic>
        <p:nvPicPr>
          <p:cNvPr id="118789" name="Picture 10" descr="&#10;blah-4.jpg                                                     001FF26EMacintosh HD                   C156AA62:"/>
          <p:cNvPicPr>
            <a:picLocks noChangeAspect="1" noChangeArrowheads="1"/>
          </p:cNvPicPr>
          <p:nvPr/>
        </p:nvPicPr>
        <p:blipFill>
          <a:blip r:embed="rId4"/>
          <a:srcRect/>
          <a:stretch>
            <a:fillRect/>
          </a:stretch>
        </p:blipFill>
        <p:spPr bwMode="auto">
          <a:xfrm>
            <a:off x="4638675" y="1466850"/>
            <a:ext cx="4476750" cy="4481513"/>
          </a:xfrm>
          <a:prstGeom prst="rect">
            <a:avLst/>
          </a:prstGeom>
          <a:noFill/>
          <a:ln w="9525">
            <a:noFill/>
            <a:miter lim="800000"/>
            <a:headEnd/>
            <a:tailEnd/>
          </a:ln>
        </p:spPr>
      </p:pic>
      <p:sp>
        <p:nvSpPr>
          <p:cNvPr id="7" name="Footer Placeholder 2"/>
          <p:cNvSpPr>
            <a:spLocks noGrp="1"/>
          </p:cNvSpPr>
          <p:nvPr>
            <p:ph type="ftr" sz="quarter" idx="11"/>
          </p:nvPr>
        </p:nvSpPr>
        <p:spPr>
          <a:xfrm>
            <a:off x="0" y="6369050"/>
            <a:ext cx="6019800" cy="488950"/>
          </a:xfrm>
        </p:spPr>
        <p:txBody>
          <a:bodyPr/>
          <a:lstStyle/>
          <a:p>
            <a:r>
              <a:rPr lang="en-US" dirty="0" smtClean="0"/>
              <a:t>Parallel Performance Tools: A Short Course, </a:t>
            </a:r>
            <a:r>
              <a:rPr lang="en-US" dirty="0" err="1" smtClean="0"/>
              <a:t>Beihang</a:t>
            </a:r>
            <a:r>
              <a:rPr lang="en-US" dirty="0" smtClean="0"/>
              <a:t> University, December 2-4, 2013</a:t>
            </a:r>
            <a:endParaRPr lang="en-US" dirty="0"/>
          </a:p>
        </p:txBody>
      </p:sp>
      <p:sp>
        <p:nvSpPr>
          <p:cNvPr id="8" name="Slide Number Placeholder 3"/>
          <p:cNvSpPr>
            <a:spLocks noGrp="1"/>
          </p:cNvSpPr>
          <p:nvPr>
            <p:ph type="sldNum" sz="quarter" idx="12"/>
          </p:nvPr>
        </p:nvSpPr>
        <p:spPr>
          <a:xfrm>
            <a:off x="6553200" y="6369050"/>
            <a:ext cx="2133600" cy="488950"/>
          </a:xfrm>
        </p:spPr>
        <p:txBody>
          <a:bodyPr/>
          <a:lstStyle/>
          <a:p>
            <a:fld id="{F8E865A7-7678-F840-B2ED-A6879803B906}" type="slidenum">
              <a:rPr lang="en-US" smtClean="0"/>
              <a:pPr/>
              <a:t>18</a:t>
            </a:fld>
            <a:endParaRPr lang="en-US"/>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3" name="Rectangle 2"/>
          <p:cNvSpPr>
            <a:spLocks noGrp="1" noChangeArrowheads="1"/>
          </p:cNvSpPr>
          <p:nvPr>
            <p:ph type="title"/>
          </p:nvPr>
        </p:nvSpPr>
        <p:spPr/>
        <p:txBody>
          <a:bodyPr/>
          <a:lstStyle/>
          <a:p>
            <a:r>
              <a:rPr lang="en-US">
                <a:ea typeface="ＭＳ Ｐゴシック" charset="-128"/>
                <a:cs typeface="ＭＳ Ｐゴシック" charset="-128"/>
              </a:rPr>
              <a:t>Capturing Analysis and Inference Knowledge</a:t>
            </a:r>
          </a:p>
        </p:txBody>
      </p:sp>
      <p:sp>
        <p:nvSpPr>
          <p:cNvPr id="120834" name="Content Placeholder 15"/>
          <p:cNvSpPr>
            <a:spLocks noGrp="1"/>
          </p:cNvSpPr>
          <p:nvPr>
            <p:ph idx="1"/>
          </p:nvPr>
        </p:nvSpPr>
        <p:spPr>
          <a:xfrm>
            <a:off x="152400" y="900113"/>
            <a:ext cx="8991600" cy="5659437"/>
          </a:xfrm>
        </p:spPr>
        <p:txBody>
          <a:bodyPr/>
          <a:lstStyle/>
          <a:p>
            <a:r>
              <a:rPr lang="en-US">
                <a:ea typeface="ＭＳ Ｐゴシック" charset="-128"/>
                <a:cs typeface="ＭＳ Ｐゴシック" charset="-128"/>
              </a:rPr>
              <a:t>Create PerfExplorer workflow for S3D case study?</a:t>
            </a:r>
          </a:p>
        </p:txBody>
      </p:sp>
      <p:sp>
        <p:nvSpPr>
          <p:cNvPr id="120835" name="AutoShape 3"/>
          <p:cNvSpPr>
            <a:spLocks noChangeArrowheads="1"/>
          </p:cNvSpPr>
          <p:nvPr/>
        </p:nvSpPr>
        <p:spPr bwMode="auto">
          <a:xfrm>
            <a:off x="1752600" y="1524000"/>
            <a:ext cx="2514600" cy="914400"/>
          </a:xfrm>
          <a:prstGeom prst="flowChartProcess">
            <a:avLst/>
          </a:prstGeom>
          <a:solidFill>
            <a:schemeClr val="accent1"/>
          </a:solidFill>
          <a:ln w="9525">
            <a:solidFill>
              <a:schemeClr val="tx1"/>
            </a:solidFill>
            <a:miter lim="800000"/>
            <a:headEnd/>
            <a:tailEnd/>
          </a:ln>
        </p:spPr>
        <p:txBody>
          <a:bodyPr wrap="none" lIns="91435" tIns="45718" rIns="91435" bIns="45718" anchor="ctr">
            <a:prstTxWarp prst="textNoShape">
              <a:avLst/>
            </a:prstTxWarp>
          </a:bodyPr>
          <a:lstStyle/>
          <a:p>
            <a:pPr defTabSz="912813"/>
            <a:r>
              <a:rPr lang="en-US">
                <a:latin typeface="Times" charset="0"/>
              </a:rPr>
              <a:t>Load Data</a:t>
            </a:r>
          </a:p>
        </p:txBody>
      </p:sp>
      <p:sp>
        <p:nvSpPr>
          <p:cNvPr id="120836" name="AutoShape 4"/>
          <p:cNvSpPr>
            <a:spLocks noChangeArrowheads="1"/>
          </p:cNvSpPr>
          <p:nvPr/>
        </p:nvSpPr>
        <p:spPr bwMode="auto">
          <a:xfrm>
            <a:off x="4876800" y="1524000"/>
            <a:ext cx="2514600" cy="914400"/>
          </a:xfrm>
          <a:prstGeom prst="flowChartProcess">
            <a:avLst/>
          </a:prstGeom>
          <a:solidFill>
            <a:schemeClr val="accent1"/>
          </a:solidFill>
          <a:ln w="9525">
            <a:solidFill>
              <a:schemeClr val="tx1"/>
            </a:solidFill>
            <a:miter lim="800000"/>
            <a:headEnd/>
            <a:tailEnd/>
          </a:ln>
        </p:spPr>
        <p:txBody>
          <a:bodyPr wrap="none" lIns="91435" tIns="45718" rIns="91435" bIns="45718" anchor="ctr">
            <a:prstTxWarp prst="textNoShape">
              <a:avLst/>
            </a:prstTxWarp>
          </a:bodyPr>
          <a:lstStyle/>
          <a:p>
            <a:pPr defTabSz="912813"/>
            <a:r>
              <a:rPr lang="en-US">
                <a:latin typeface="Times" charset="0"/>
              </a:rPr>
              <a:t>Extract</a:t>
            </a:r>
          </a:p>
          <a:p>
            <a:pPr defTabSz="912813"/>
            <a:r>
              <a:rPr lang="en-US">
                <a:latin typeface="Times" charset="0"/>
              </a:rPr>
              <a:t>Non-callpath data</a:t>
            </a:r>
          </a:p>
        </p:txBody>
      </p:sp>
      <p:sp>
        <p:nvSpPr>
          <p:cNvPr id="120837" name="AutoShape 5"/>
          <p:cNvSpPr>
            <a:spLocks noChangeArrowheads="1"/>
          </p:cNvSpPr>
          <p:nvPr/>
        </p:nvSpPr>
        <p:spPr bwMode="auto">
          <a:xfrm>
            <a:off x="1752600" y="3429000"/>
            <a:ext cx="2514600" cy="914400"/>
          </a:xfrm>
          <a:prstGeom prst="flowChartProcess">
            <a:avLst/>
          </a:prstGeom>
          <a:solidFill>
            <a:schemeClr val="accent1"/>
          </a:solidFill>
          <a:ln w="9525">
            <a:solidFill>
              <a:schemeClr val="tx1"/>
            </a:solidFill>
            <a:miter lim="800000"/>
            <a:headEnd/>
            <a:tailEnd/>
          </a:ln>
        </p:spPr>
        <p:txBody>
          <a:bodyPr wrap="none" lIns="91435" tIns="45718" rIns="91435" bIns="45718" anchor="ctr">
            <a:prstTxWarp prst="textNoShape">
              <a:avLst/>
            </a:prstTxWarp>
          </a:bodyPr>
          <a:lstStyle/>
          <a:p>
            <a:pPr defTabSz="912813"/>
            <a:r>
              <a:rPr lang="en-US">
                <a:latin typeface="Times" charset="0"/>
              </a:rPr>
              <a:t>Extract top</a:t>
            </a:r>
          </a:p>
          <a:p>
            <a:pPr defTabSz="912813"/>
            <a:r>
              <a:rPr lang="en-US">
                <a:latin typeface="Times" charset="0"/>
              </a:rPr>
              <a:t>5 events</a:t>
            </a:r>
          </a:p>
        </p:txBody>
      </p:sp>
      <p:sp>
        <p:nvSpPr>
          <p:cNvPr id="120838" name="AutoShape 6"/>
          <p:cNvSpPr>
            <a:spLocks noChangeArrowheads="1"/>
          </p:cNvSpPr>
          <p:nvPr/>
        </p:nvSpPr>
        <p:spPr bwMode="auto">
          <a:xfrm>
            <a:off x="4876800" y="3429000"/>
            <a:ext cx="2514600" cy="914400"/>
          </a:xfrm>
          <a:prstGeom prst="flowChartProcess">
            <a:avLst/>
          </a:prstGeom>
          <a:solidFill>
            <a:schemeClr val="accent1"/>
          </a:solidFill>
          <a:ln w="9525">
            <a:solidFill>
              <a:schemeClr val="tx1"/>
            </a:solidFill>
            <a:miter lim="800000"/>
            <a:headEnd/>
            <a:tailEnd/>
          </a:ln>
        </p:spPr>
        <p:txBody>
          <a:bodyPr wrap="none" lIns="91435" tIns="45718" rIns="91435" bIns="45718" anchor="ctr">
            <a:prstTxWarp prst="textNoShape">
              <a:avLst/>
            </a:prstTxWarp>
          </a:bodyPr>
          <a:lstStyle/>
          <a:p>
            <a:pPr defTabSz="912813"/>
            <a:r>
              <a:rPr lang="en-US">
                <a:latin typeface="Times" charset="0"/>
              </a:rPr>
              <a:t>Load metadata</a:t>
            </a:r>
          </a:p>
        </p:txBody>
      </p:sp>
      <p:sp>
        <p:nvSpPr>
          <p:cNvPr id="120839" name="AutoShape 7"/>
          <p:cNvSpPr>
            <a:spLocks noChangeArrowheads="1"/>
          </p:cNvSpPr>
          <p:nvPr/>
        </p:nvSpPr>
        <p:spPr bwMode="auto">
          <a:xfrm>
            <a:off x="1752600" y="5334000"/>
            <a:ext cx="2514600" cy="914400"/>
          </a:xfrm>
          <a:prstGeom prst="flowChartProcess">
            <a:avLst/>
          </a:prstGeom>
          <a:solidFill>
            <a:schemeClr val="accent1"/>
          </a:solidFill>
          <a:ln w="9525">
            <a:solidFill>
              <a:schemeClr val="tx1"/>
            </a:solidFill>
            <a:miter lim="800000"/>
            <a:headEnd/>
            <a:tailEnd/>
          </a:ln>
        </p:spPr>
        <p:txBody>
          <a:bodyPr wrap="none" lIns="91435" tIns="45718" rIns="91435" bIns="45718" anchor="ctr">
            <a:prstTxWarp prst="textNoShape">
              <a:avLst/>
            </a:prstTxWarp>
          </a:bodyPr>
          <a:lstStyle/>
          <a:p>
            <a:pPr defTabSz="912813"/>
            <a:r>
              <a:rPr lang="en-US">
                <a:latin typeface="Times" charset="0"/>
              </a:rPr>
              <a:t>Correlate events</a:t>
            </a:r>
          </a:p>
          <a:p>
            <a:pPr defTabSz="912813"/>
            <a:r>
              <a:rPr lang="en-US">
                <a:latin typeface="Times" charset="0"/>
              </a:rPr>
              <a:t>With metadata</a:t>
            </a:r>
          </a:p>
        </p:txBody>
      </p:sp>
      <p:sp>
        <p:nvSpPr>
          <p:cNvPr id="120840" name="AutoShape 8"/>
          <p:cNvSpPr>
            <a:spLocks noChangeArrowheads="1"/>
          </p:cNvSpPr>
          <p:nvPr/>
        </p:nvSpPr>
        <p:spPr bwMode="auto">
          <a:xfrm>
            <a:off x="4876800" y="5334000"/>
            <a:ext cx="2514600" cy="914400"/>
          </a:xfrm>
          <a:prstGeom prst="flowChartProcess">
            <a:avLst/>
          </a:prstGeom>
          <a:solidFill>
            <a:schemeClr val="accent1"/>
          </a:solidFill>
          <a:ln w="9525">
            <a:solidFill>
              <a:schemeClr val="tx1"/>
            </a:solidFill>
            <a:miter lim="800000"/>
            <a:headEnd/>
            <a:tailEnd/>
          </a:ln>
        </p:spPr>
        <p:txBody>
          <a:bodyPr wrap="none" lIns="91435" tIns="45718" rIns="91435" bIns="45718" anchor="ctr">
            <a:prstTxWarp prst="textNoShape">
              <a:avLst/>
            </a:prstTxWarp>
          </a:bodyPr>
          <a:lstStyle/>
          <a:p>
            <a:pPr defTabSz="912813"/>
            <a:r>
              <a:rPr lang="en-US">
                <a:latin typeface="Times" charset="0"/>
              </a:rPr>
              <a:t>Process</a:t>
            </a:r>
          </a:p>
          <a:p>
            <a:pPr defTabSz="912813"/>
            <a:r>
              <a:rPr lang="en-US">
                <a:latin typeface="Times" charset="0"/>
              </a:rPr>
              <a:t>inference rules</a:t>
            </a:r>
          </a:p>
        </p:txBody>
      </p:sp>
      <p:cxnSp>
        <p:nvCxnSpPr>
          <p:cNvPr id="120841" name="AutoShape 9"/>
          <p:cNvCxnSpPr>
            <a:cxnSpLocks noChangeShapeType="1"/>
            <a:stCxn id="120835" idx="3"/>
            <a:endCxn id="120836" idx="1"/>
          </p:cNvCxnSpPr>
          <p:nvPr/>
        </p:nvCxnSpPr>
        <p:spPr bwMode="auto">
          <a:xfrm>
            <a:off x="4267200" y="1982788"/>
            <a:ext cx="609600" cy="0"/>
          </a:xfrm>
          <a:prstGeom prst="straightConnector1">
            <a:avLst/>
          </a:prstGeom>
          <a:noFill/>
          <a:ln w="25400">
            <a:solidFill>
              <a:schemeClr val="tx1"/>
            </a:solidFill>
            <a:round/>
            <a:headEnd/>
            <a:tailEnd type="triangle" w="med" len="med"/>
          </a:ln>
        </p:spPr>
      </p:cxnSp>
      <p:cxnSp>
        <p:nvCxnSpPr>
          <p:cNvPr id="120842" name="AutoShape 10"/>
          <p:cNvCxnSpPr>
            <a:cxnSpLocks noChangeShapeType="1"/>
            <a:stCxn id="120836" idx="3"/>
            <a:endCxn id="120837" idx="1"/>
          </p:cNvCxnSpPr>
          <p:nvPr/>
        </p:nvCxnSpPr>
        <p:spPr bwMode="auto">
          <a:xfrm flipH="1">
            <a:off x="1752600" y="1982788"/>
            <a:ext cx="5638800" cy="1903412"/>
          </a:xfrm>
          <a:prstGeom prst="bentConnector5">
            <a:avLst>
              <a:gd name="adj1" fmla="val -2852"/>
              <a:gd name="adj2" fmla="val 49940"/>
              <a:gd name="adj3" fmla="val 102852"/>
            </a:avLst>
          </a:prstGeom>
          <a:noFill/>
          <a:ln w="25400">
            <a:solidFill>
              <a:schemeClr val="tx1"/>
            </a:solidFill>
            <a:miter lim="800000"/>
            <a:headEnd/>
            <a:tailEnd type="triangle" w="med" len="med"/>
          </a:ln>
        </p:spPr>
      </p:cxnSp>
      <p:cxnSp>
        <p:nvCxnSpPr>
          <p:cNvPr id="120843" name="AutoShape 11"/>
          <p:cNvCxnSpPr>
            <a:cxnSpLocks noChangeShapeType="1"/>
            <a:stCxn id="120837" idx="3"/>
            <a:endCxn id="120839" idx="1"/>
          </p:cNvCxnSpPr>
          <p:nvPr/>
        </p:nvCxnSpPr>
        <p:spPr bwMode="auto">
          <a:xfrm flipH="1">
            <a:off x="1752600" y="3886200"/>
            <a:ext cx="2514600" cy="1905000"/>
          </a:xfrm>
          <a:prstGeom prst="bentConnector5">
            <a:avLst>
              <a:gd name="adj1" fmla="val -6394"/>
              <a:gd name="adj2" fmla="val 49972"/>
              <a:gd name="adj3" fmla="val 106394"/>
            </a:avLst>
          </a:prstGeom>
          <a:noFill/>
          <a:ln w="25400">
            <a:solidFill>
              <a:schemeClr val="tx1"/>
            </a:solidFill>
            <a:miter lim="800000"/>
            <a:headEnd/>
            <a:tailEnd type="triangle" w="med" len="med"/>
          </a:ln>
        </p:spPr>
      </p:cxnSp>
      <p:cxnSp>
        <p:nvCxnSpPr>
          <p:cNvPr id="120844" name="AutoShape 12"/>
          <p:cNvCxnSpPr>
            <a:cxnSpLocks noChangeShapeType="1"/>
            <a:stCxn id="120838" idx="3"/>
            <a:endCxn id="120839" idx="1"/>
          </p:cNvCxnSpPr>
          <p:nvPr/>
        </p:nvCxnSpPr>
        <p:spPr bwMode="auto">
          <a:xfrm flipH="1">
            <a:off x="1752600" y="3886200"/>
            <a:ext cx="5638800" cy="1905000"/>
          </a:xfrm>
          <a:prstGeom prst="bentConnector5">
            <a:avLst>
              <a:gd name="adj1" fmla="val -2852"/>
              <a:gd name="adj2" fmla="val 49972"/>
              <a:gd name="adj3" fmla="val 102852"/>
            </a:avLst>
          </a:prstGeom>
          <a:noFill/>
          <a:ln w="25400">
            <a:solidFill>
              <a:schemeClr val="tx1"/>
            </a:solidFill>
            <a:miter lim="800000"/>
            <a:headEnd/>
            <a:tailEnd type="triangle" w="med" len="med"/>
          </a:ln>
        </p:spPr>
      </p:cxnSp>
      <p:cxnSp>
        <p:nvCxnSpPr>
          <p:cNvPr id="120845" name="AutoShape 13"/>
          <p:cNvCxnSpPr>
            <a:cxnSpLocks noChangeShapeType="1"/>
            <a:stCxn id="120839" idx="3"/>
            <a:endCxn id="120840" idx="1"/>
          </p:cNvCxnSpPr>
          <p:nvPr/>
        </p:nvCxnSpPr>
        <p:spPr bwMode="auto">
          <a:xfrm>
            <a:off x="4267200" y="5791200"/>
            <a:ext cx="609600" cy="0"/>
          </a:xfrm>
          <a:prstGeom prst="straightConnector1">
            <a:avLst/>
          </a:prstGeom>
          <a:noFill/>
          <a:ln w="25400">
            <a:solidFill>
              <a:schemeClr val="tx1"/>
            </a:solidFill>
            <a:round/>
            <a:headEnd/>
            <a:tailEnd type="triangle" w="med" len="med"/>
          </a:ln>
        </p:spPr>
      </p:cxnSp>
      <p:sp>
        <p:nvSpPr>
          <p:cNvPr id="15" name="Footer Placeholder 2"/>
          <p:cNvSpPr>
            <a:spLocks noGrp="1"/>
          </p:cNvSpPr>
          <p:nvPr>
            <p:ph type="ftr" sz="quarter" idx="11"/>
          </p:nvPr>
        </p:nvSpPr>
        <p:spPr>
          <a:xfrm>
            <a:off x="0" y="6369050"/>
            <a:ext cx="6019800" cy="488950"/>
          </a:xfrm>
        </p:spPr>
        <p:txBody>
          <a:bodyPr/>
          <a:lstStyle/>
          <a:p>
            <a:r>
              <a:rPr lang="en-US" dirty="0" smtClean="0"/>
              <a:t>Parallel Performance Tools: A Short Course, </a:t>
            </a:r>
            <a:r>
              <a:rPr lang="en-US" dirty="0" err="1" smtClean="0"/>
              <a:t>Beihang</a:t>
            </a:r>
            <a:r>
              <a:rPr lang="en-US" dirty="0" smtClean="0"/>
              <a:t> University, December 2-4, 2013</a:t>
            </a:r>
            <a:endParaRPr lang="en-US" dirty="0"/>
          </a:p>
        </p:txBody>
      </p:sp>
      <p:sp>
        <p:nvSpPr>
          <p:cNvPr id="16" name="Slide Number Placeholder 3"/>
          <p:cNvSpPr>
            <a:spLocks noGrp="1"/>
          </p:cNvSpPr>
          <p:nvPr>
            <p:ph type="sldNum" sz="quarter" idx="12"/>
          </p:nvPr>
        </p:nvSpPr>
        <p:spPr>
          <a:xfrm>
            <a:off x="6553200" y="6369050"/>
            <a:ext cx="2133600" cy="488950"/>
          </a:xfrm>
        </p:spPr>
        <p:txBody>
          <a:bodyPr/>
          <a:lstStyle/>
          <a:p>
            <a:fld id="{F8E865A7-7678-F840-B2ED-A6879803B906}" type="slidenum">
              <a:rPr lang="en-US" smtClean="0"/>
              <a:pPr/>
              <a:t>19</a:t>
            </a:fld>
            <a:endParaRPr lang="en-US"/>
          </a:p>
        </p:txBody>
      </p:sp>
    </p:spTree>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Short Course Outline</a:t>
            </a:r>
            <a:endParaRPr lang="en-US" dirty="0"/>
          </a:p>
        </p:txBody>
      </p:sp>
      <p:sp>
        <p:nvSpPr>
          <p:cNvPr id="5" name="Content Placeholder 4"/>
          <p:cNvSpPr>
            <a:spLocks noGrp="1"/>
          </p:cNvSpPr>
          <p:nvPr>
            <p:ph idx="1"/>
          </p:nvPr>
        </p:nvSpPr>
        <p:spPr/>
        <p:txBody>
          <a:bodyPr>
            <a:normAutofit/>
          </a:bodyPr>
          <a:lstStyle/>
          <a:p>
            <a:r>
              <a:rPr lang="en-US" dirty="0" smtClean="0"/>
              <a:t>Lecture 1: Introduction and Fundamentals</a:t>
            </a:r>
          </a:p>
          <a:p>
            <a:r>
              <a:rPr lang="en-US" dirty="0" smtClean="0"/>
              <a:t>Lecture 2: Methodology</a:t>
            </a:r>
          </a:p>
          <a:p>
            <a:r>
              <a:rPr lang="en-US" dirty="0" smtClean="0"/>
              <a:t>Lecture 3: Tools Technology</a:t>
            </a:r>
          </a:p>
          <a:p>
            <a:r>
              <a:rPr lang="en-US" dirty="0" smtClean="0"/>
              <a:t>Lecture 4: Tools Landscape – Part 1</a:t>
            </a:r>
          </a:p>
          <a:p>
            <a:r>
              <a:rPr lang="en-US" dirty="0"/>
              <a:t>Lecture </a:t>
            </a:r>
            <a:r>
              <a:rPr lang="en-US" dirty="0" smtClean="0"/>
              <a:t>5: </a:t>
            </a:r>
            <a:r>
              <a:rPr lang="en-US" dirty="0"/>
              <a:t>Tools Landscape – Part 2</a:t>
            </a:r>
          </a:p>
          <a:p>
            <a:r>
              <a:rPr lang="en-US" dirty="0" smtClean="0"/>
              <a:t>Lecture 6: TAU Performance System</a:t>
            </a:r>
          </a:p>
          <a:p>
            <a:r>
              <a:rPr lang="en-US" dirty="0" smtClean="0"/>
              <a:t>Lecture </a:t>
            </a:r>
            <a:r>
              <a:rPr lang="en-US" dirty="0"/>
              <a:t>7</a:t>
            </a:r>
            <a:r>
              <a:rPr lang="en-US" dirty="0" smtClean="0"/>
              <a:t>: TAU Applications</a:t>
            </a:r>
          </a:p>
          <a:p>
            <a:r>
              <a:rPr lang="en-US" dirty="0" smtClean="0"/>
              <a:t>Lecture 8: Advances in TAU</a:t>
            </a:r>
          </a:p>
          <a:p>
            <a:r>
              <a:rPr lang="en-US" dirty="0" smtClean="0"/>
              <a:t>Lecture 9: Future Directions</a:t>
            </a:r>
          </a:p>
          <a:p>
            <a:endParaRPr lang="en-US" dirty="0"/>
          </a:p>
        </p:txBody>
      </p:sp>
      <p:sp>
        <p:nvSpPr>
          <p:cNvPr id="3" name="Footer Placeholder 2"/>
          <p:cNvSpPr>
            <a:spLocks noGrp="1"/>
          </p:cNvSpPr>
          <p:nvPr>
            <p:ph type="ftr" sz="quarter" idx="11"/>
          </p:nvPr>
        </p:nvSpPr>
        <p:spPr>
          <a:xfrm>
            <a:off x="0" y="6377994"/>
            <a:ext cx="6019800" cy="488950"/>
          </a:xfrm>
        </p:spPr>
        <p:txBody>
          <a:bodyPr/>
          <a:lstStyle/>
          <a:p>
            <a:pPr>
              <a:defRPr/>
            </a:pPr>
            <a:r>
              <a:rPr lang="en-US" dirty="0" smtClean="0"/>
              <a:t>Parallel Performance Tools: A Short Course, </a:t>
            </a:r>
            <a:r>
              <a:rPr lang="en-US" dirty="0" err="1" smtClean="0"/>
              <a:t>Beihang</a:t>
            </a:r>
            <a:r>
              <a:rPr lang="en-US" dirty="0" smtClean="0"/>
              <a:t> University, December 2-4, 2013</a:t>
            </a:r>
            <a:endParaRPr lang="en-US" dirty="0"/>
          </a:p>
        </p:txBody>
      </p:sp>
      <p:sp>
        <p:nvSpPr>
          <p:cNvPr id="4" name="Slide Number Placeholder 3"/>
          <p:cNvSpPr>
            <a:spLocks noGrp="1"/>
          </p:cNvSpPr>
          <p:nvPr>
            <p:ph type="sldNum" sz="quarter" idx="12"/>
          </p:nvPr>
        </p:nvSpPr>
        <p:spPr/>
        <p:txBody>
          <a:bodyPr/>
          <a:lstStyle/>
          <a:p>
            <a:pPr>
              <a:defRPr/>
            </a:pPr>
            <a:fld id="{F8E865A7-7678-F840-B2ED-A6879803B906}" type="slidenum">
              <a:rPr lang="en-US" smtClean="0"/>
              <a:pPr>
                <a:defRPr/>
              </a:pPr>
              <a:t>2</a:t>
            </a:fld>
            <a:endParaRPr lang="en-US"/>
          </a:p>
        </p:txBody>
      </p:sp>
      <p:sp>
        <p:nvSpPr>
          <p:cNvPr id="6" name="Right Brace 5"/>
          <p:cNvSpPr/>
          <p:nvPr/>
        </p:nvSpPr>
        <p:spPr>
          <a:xfrm>
            <a:off x="7559447" y="1001302"/>
            <a:ext cx="403008" cy="1563007"/>
          </a:xfrm>
          <a:prstGeom prst="rightBrace">
            <a:avLst>
              <a:gd name="adj1" fmla="val 71962"/>
              <a:gd name="adj2" fmla="val 50000"/>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 name="Right Brace 6"/>
          <p:cNvSpPr/>
          <p:nvPr/>
        </p:nvSpPr>
        <p:spPr>
          <a:xfrm>
            <a:off x="7543800" y="2780393"/>
            <a:ext cx="403008" cy="1563007"/>
          </a:xfrm>
          <a:prstGeom prst="rightBrace">
            <a:avLst>
              <a:gd name="adj1" fmla="val 71962"/>
              <a:gd name="adj2" fmla="val 50000"/>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 name="Right Brace 8"/>
          <p:cNvSpPr/>
          <p:nvPr/>
        </p:nvSpPr>
        <p:spPr>
          <a:xfrm>
            <a:off x="7543800" y="4609193"/>
            <a:ext cx="403008" cy="1563007"/>
          </a:xfrm>
          <a:prstGeom prst="rightBrace">
            <a:avLst>
              <a:gd name="adj1" fmla="val 71962"/>
              <a:gd name="adj2" fmla="val 50000"/>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 name="TextBox 9"/>
          <p:cNvSpPr txBox="1"/>
          <p:nvPr/>
        </p:nvSpPr>
        <p:spPr>
          <a:xfrm rot="16200000">
            <a:off x="7620127" y="1523874"/>
            <a:ext cx="1223412" cy="461665"/>
          </a:xfrm>
          <a:prstGeom prst="rect">
            <a:avLst/>
          </a:prstGeom>
          <a:noFill/>
        </p:spPr>
        <p:txBody>
          <a:bodyPr wrap="none" rtlCol="0">
            <a:spAutoFit/>
          </a:bodyPr>
          <a:lstStyle/>
          <a:p>
            <a:pPr algn="ctr"/>
            <a:r>
              <a:rPr lang="en-US" sz="2400" smtClean="0"/>
              <a:t>Tuesday</a:t>
            </a:r>
            <a:endParaRPr lang="en-US" sz="2400" dirty="0"/>
          </a:p>
        </p:txBody>
      </p:sp>
      <p:sp>
        <p:nvSpPr>
          <p:cNvPr id="11" name="TextBox 10"/>
          <p:cNvSpPr txBox="1"/>
          <p:nvPr/>
        </p:nvSpPr>
        <p:spPr>
          <a:xfrm rot="16200000">
            <a:off x="7402122" y="3348461"/>
            <a:ext cx="1659429" cy="461665"/>
          </a:xfrm>
          <a:prstGeom prst="rect">
            <a:avLst/>
          </a:prstGeom>
          <a:noFill/>
        </p:spPr>
        <p:txBody>
          <a:bodyPr wrap="none" rtlCol="0">
            <a:spAutoFit/>
          </a:bodyPr>
          <a:lstStyle/>
          <a:p>
            <a:pPr algn="ctr"/>
            <a:r>
              <a:rPr lang="en-US" sz="2400" dirty="0" smtClean="0"/>
              <a:t>Wednesday</a:t>
            </a:r>
            <a:endParaRPr lang="en-US" sz="2400" dirty="0"/>
          </a:p>
        </p:txBody>
      </p:sp>
      <p:sp>
        <p:nvSpPr>
          <p:cNvPr id="12" name="TextBox 11"/>
          <p:cNvSpPr txBox="1"/>
          <p:nvPr/>
        </p:nvSpPr>
        <p:spPr>
          <a:xfrm rot="16200000">
            <a:off x="7562421" y="5177261"/>
            <a:ext cx="1338828" cy="461665"/>
          </a:xfrm>
          <a:prstGeom prst="rect">
            <a:avLst/>
          </a:prstGeom>
          <a:noFill/>
        </p:spPr>
        <p:txBody>
          <a:bodyPr wrap="none" rtlCol="0">
            <a:spAutoFit/>
          </a:bodyPr>
          <a:lstStyle/>
          <a:p>
            <a:pPr algn="ctr"/>
            <a:r>
              <a:rPr lang="en-US" sz="2400" dirty="0" smtClean="0"/>
              <a:t>Thursday</a:t>
            </a:r>
            <a:endParaRPr lang="en-US" sz="2400" dirty="0"/>
          </a:p>
        </p:txBody>
      </p:sp>
    </p:spTree>
    <p:extLst>
      <p:ext uri="{BB962C8B-B14F-4D97-AF65-F5344CB8AC3E}">
        <p14:creationId xmlns:p14="http://schemas.microsoft.com/office/powerpoint/2010/main" val="599844697"/>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7" name="Rectangle 2"/>
          <p:cNvSpPr>
            <a:spLocks noGrp="1" noChangeArrowheads="1"/>
          </p:cNvSpPr>
          <p:nvPr>
            <p:ph type="title"/>
          </p:nvPr>
        </p:nvSpPr>
        <p:spPr/>
        <p:txBody>
          <a:bodyPr>
            <a:normAutofit/>
          </a:bodyPr>
          <a:lstStyle/>
          <a:p>
            <a:r>
              <a:rPr lang="en-US" dirty="0" err="1">
                <a:ea typeface="ＭＳ Ｐゴシック" charset="-128"/>
                <a:cs typeface="ＭＳ Ｐゴシック" charset="-128"/>
              </a:rPr>
              <a:t>PerfExplorer</a:t>
            </a:r>
            <a:r>
              <a:rPr lang="en-US" dirty="0">
                <a:ea typeface="ＭＳ Ｐゴシック" charset="-128"/>
                <a:cs typeface="ＭＳ Ｐゴシック" charset="-128"/>
              </a:rPr>
              <a:t> Workflow Applied to </a:t>
            </a:r>
            <a:r>
              <a:rPr lang="en-US" dirty="0" smtClean="0">
                <a:ea typeface="ＭＳ Ｐゴシック" charset="-128"/>
                <a:cs typeface="ＭＳ Ｐゴシック" charset="-128"/>
              </a:rPr>
              <a:t>S3D</a:t>
            </a:r>
            <a:endParaRPr lang="en-US" dirty="0">
              <a:ea typeface="ＭＳ Ｐゴシック" charset="-128"/>
              <a:cs typeface="ＭＳ Ｐゴシック" charset="-128"/>
            </a:endParaRPr>
          </a:p>
        </p:txBody>
      </p:sp>
      <p:sp>
        <p:nvSpPr>
          <p:cNvPr id="121858" name="Rectangle 4"/>
          <p:cNvSpPr>
            <a:spLocks noChangeAspect="1"/>
          </p:cNvSpPr>
          <p:nvPr/>
        </p:nvSpPr>
        <p:spPr bwMode="auto">
          <a:xfrm>
            <a:off x="268289" y="879887"/>
            <a:ext cx="8302229" cy="5368513"/>
          </a:xfrm>
          <a:prstGeom prst="rect">
            <a:avLst/>
          </a:prstGeom>
          <a:noFill/>
          <a:ln w="25400">
            <a:noFill/>
            <a:miter lim="800000"/>
            <a:headEnd/>
            <a:tailEnd/>
          </a:ln>
        </p:spPr>
        <p:txBody>
          <a:bodyPr wrap="square" lIns="64291" tIns="32146" rIns="64291" bIns="32146" anchor="ctr">
            <a:prstTxWarp prst="textNoShape">
              <a:avLst/>
            </a:prstTxWarp>
            <a:spAutoFit/>
          </a:bodyPr>
          <a:lstStyle/>
          <a:p>
            <a:r>
              <a:rPr lang="en-US" sz="1100" dirty="0"/>
              <a:t>--------------- </a:t>
            </a:r>
            <a:r>
              <a:rPr lang="en-US" sz="1100" dirty="0" err="1"/>
              <a:t>JPython</a:t>
            </a:r>
            <a:r>
              <a:rPr lang="en-US" sz="1100" dirty="0"/>
              <a:t> test script start ------------</a:t>
            </a:r>
          </a:p>
          <a:p>
            <a:r>
              <a:rPr lang="en-US" sz="1100" dirty="0"/>
              <a:t>doing single trial analysis for sweep3d on jaguar</a:t>
            </a:r>
          </a:p>
          <a:p>
            <a:r>
              <a:rPr lang="en-US" sz="1100" dirty="0"/>
              <a:t>Loading Rules...</a:t>
            </a:r>
          </a:p>
          <a:p>
            <a:r>
              <a:rPr lang="en-US" sz="1100" dirty="0"/>
              <a:t>Reading rules: rules/</a:t>
            </a:r>
            <a:r>
              <a:rPr lang="en-US" sz="1100" dirty="0" err="1"/>
              <a:t>GeneralRules.drl</a:t>
            </a:r>
            <a:r>
              <a:rPr lang="en-US" sz="1100" dirty="0"/>
              <a:t>... done.</a:t>
            </a:r>
          </a:p>
          <a:p>
            <a:r>
              <a:rPr lang="en-US" sz="1100" dirty="0"/>
              <a:t>Reading rules: rules/</a:t>
            </a:r>
            <a:r>
              <a:rPr lang="en-US" sz="1100" dirty="0" err="1"/>
              <a:t>ApplicationRules.drl</a:t>
            </a:r>
            <a:r>
              <a:rPr lang="en-US" sz="1100" dirty="0"/>
              <a:t>... done.</a:t>
            </a:r>
          </a:p>
          <a:p>
            <a:r>
              <a:rPr lang="en-US" sz="1100" dirty="0"/>
              <a:t>Reading rules: rules/</a:t>
            </a:r>
            <a:r>
              <a:rPr lang="en-US" sz="1100" dirty="0" err="1"/>
              <a:t>MachineRules.drl</a:t>
            </a:r>
            <a:r>
              <a:rPr lang="en-US" sz="1100" dirty="0"/>
              <a:t>... done.</a:t>
            </a:r>
          </a:p>
          <a:p>
            <a:r>
              <a:rPr lang="en-US" sz="1100" dirty="0"/>
              <a:t>loading the data...</a:t>
            </a:r>
          </a:p>
          <a:p>
            <a:r>
              <a:rPr lang="en-US" sz="1100" dirty="0"/>
              <a:t>Getting top 10 events (sorted by exclusive time)...</a:t>
            </a:r>
          </a:p>
          <a:p>
            <a:r>
              <a:rPr lang="en-US" sz="1100" dirty="0"/>
              <a:t>Firing rules...</a:t>
            </a:r>
          </a:p>
          <a:p>
            <a:r>
              <a:rPr lang="en-US" sz="1100" dirty="0" err="1">
                <a:solidFill>
                  <a:srgbClr val="FF0000"/>
                </a:solidFill>
              </a:rPr>
              <a:t>MPI_Recv</a:t>
            </a:r>
            <a:r>
              <a:rPr lang="en-US" sz="1100" dirty="0">
                <a:solidFill>
                  <a:srgbClr val="FF0000"/>
                </a:solidFill>
              </a:rPr>
              <a:t>(): "CALLS" metric is correlated with the metadata field "total neighbors".</a:t>
            </a:r>
          </a:p>
          <a:p>
            <a:r>
              <a:rPr lang="en-US" sz="1100" dirty="0">
                <a:solidFill>
                  <a:srgbClr val="FF0000"/>
                </a:solidFill>
              </a:rPr>
              <a:t>    The correlation is 1.0 (direct).</a:t>
            </a:r>
          </a:p>
          <a:p>
            <a:r>
              <a:rPr lang="en-US" sz="1100" dirty="0" err="1">
                <a:solidFill>
                  <a:srgbClr val="FF0000"/>
                </a:solidFill>
              </a:rPr>
              <a:t>MPI_Send</a:t>
            </a:r>
            <a:r>
              <a:rPr lang="en-US" sz="1100" dirty="0">
                <a:solidFill>
                  <a:srgbClr val="FF0000"/>
                </a:solidFill>
              </a:rPr>
              <a:t>(): "</a:t>
            </a:r>
            <a:r>
              <a:rPr lang="en-US" sz="1100" dirty="0" err="1">
                <a:solidFill>
                  <a:srgbClr val="FF0000"/>
                </a:solidFill>
              </a:rPr>
              <a:t>CALLS"metric</a:t>
            </a:r>
            <a:r>
              <a:rPr lang="en-US" sz="1100" dirty="0">
                <a:solidFill>
                  <a:srgbClr val="FF0000"/>
                </a:solidFill>
              </a:rPr>
              <a:t> is correlated with the metadata field "total Neighbors".</a:t>
            </a:r>
          </a:p>
          <a:p>
            <a:r>
              <a:rPr lang="en-US" sz="1100" dirty="0">
                <a:solidFill>
                  <a:srgbClr val="FF0000"/>
                </a:solidFill>
              </a:rPr>
              <a:t>    The correlation is 1.0 (direct).</a:t>
            </a:r>
          </a:p>
          <a:p>
            <a:r>
              <a:rPr lang="en-US" sz="1100" dirty="0" err="1">
                <a:solidFill>
                  <a:srgbClr val="FF0000"/>
                </a:solidFill>
              </a:rPr>
              <a:t>MPI_Send</a:t>
            </a:r>
            <a:r>
              <a:rPr lang="en-US" sz="1100" dirty="0">
                <a:solidFill>
                  <a:srgbClr val="FF0000"/>
                </a:solidFill>
              </a:rPr>
              <a:t>(): "P_WALL_CLOCK_TIME:EXCLUSIVE" metric is correlated with the metadata field "total neighbors".</a:t>
            </a:r>
          </a:p>
          <a:p>
            <a:r>
              <a:rPr lang="en-US" sz="1100" dirty="0">
                <a:solidFill>
                  <a:srgbClr val="FF0000"/>
                </a:solidFill>
              </a:rPr>
              <a:t>    The correlation is 0.8596 (moderate).</a:t>
            </a:r>
          </a:p>
          <a:p>
            <a:r>
              <a:rPr lang="en-US" sz="1100" dirty="0"/>
              <a:t>SOURCE [{</a:t>
            </a:r>
            <a:r>
              <a:rPr lang="en-US" sz="1100" dirty="0" err="1"/>
              <a:t>source.f</a:t>
            </a:r>
            <a:r>
              <a:rPr lang="en-US" sz="1100" dirty="0"/>
              <a:t>} {2,18}]: "PAPI_FP_INS:EXCLUSIVE" metric is inversely correlated with the metadata field "Memory Speed (MB/</a:t>
            </a:r>
            <a:r>
              <a:rPr lang="en-US" sz="1100" dirty="0" err="1"/>
              <a:t>s</a:t>
            </a:r>
            <a:r>
              <a:rPr lang="en-US" sz="1100" dirty="0"/>
              <a:t>)".</a:t>
            </a:r>
          </a:p>
          <a:p>
            <a:r>
              <a:rPr lang="en-US" sz="1100" dirty="0"/>
              <a:t>    The correlation is -0.9792 (very high).</a:t>
            </a:r>
          </a:p>
          <a:p>
            <a:r>
              <a:rPr lang="en-US" sz="1100" dirty="0"/>
              <a:t>SOURCE [{</a:t>
            </a:r>
            <a:r>
              <a:rPr lang="en-US" sz="1100" dirty="0" err="1"/>
              <a:t>source.f</a:t>
            </a:r>
            <a:r>
              <a:rPr lang="en-US" sz="1100" dirty="0"/>
              <a:t>} {2,18}]: "PAPI_FP_INS:EXCLUSIVE" metric is inversely correlated with the metadata field "</a:t>
            </a:r>
            <a:r>
              <a:rPr lang="en-US" sz="1100" dirty="0" err="1"/>
              <a:t>Seastar</a:t>
            </a:r>
            <a:r>
              <a:rPr lang="en-US" sz="1100" dirty="0"/>
              <a:t> Speed (MB/</a:t>
            </a:r>
            <a:r>
              <a:rPr lang="en-US" sz="1100" dirty="0" err="1"/>
              <a:t>s</a:t>
            </a:r>
            <a:r>
              <a:rPr lang="en-US" sz="1100" dirty="0"/>
              <a:t>)".</a:t>
            </a:r>
          </a:p>
          <a:p>
            <a:r>
              <a:rPr lang="en-US" sz="1100" dirty="0"/>
              <a:t>    The correlation is -0.9785258663321764 (very high).</a:t>
            </a:r>
          </a:p>
          <a:p>
            <a:r>
              <a:rPr lang="en-US" sz="1100" dirty="0"/>
              <a:t>SOURCE [{</a:t>
            </a:r>
            <a:r>
              <a:rPr lang="en-US" sz="1100" dirty="0" err="1"/>
              <a:t>source.f</a:t>
            </a:r>
            <a:r>
              <a:rPr lang="en-US" sz="1100" dirty="0"/>
              <a:t>} {2,18}]: "PAPI_L1_TCA:EXCLUSIVE" metric is inversely correlated with the metadata field "Memory Speed (MB/</a:t>
            </a:r>
            <a:r>
              <a:rPr lang="en-US" sz="1100" dirty="0" err="1"/>
              <a:t>s</a:t>
            </a:r>
            <a:r>
              <a:rPr lang="en-US" sz="1100" dirty="0"/>
              <a:t>)</a:t>
            </a:r>
            <a:r>
              <a:rPr lang="ja-JP" altLang="en-US" sz="1100" dirty="0"/>
              <a:t>”</a:t>
            </a:r>
            <a:r>
              <a:rPr lang="en-US" altLang="ja-JP" sz="1100" dirty="0"/>
              <a:t>.</a:t>
            </a:r>
          </a:p>
          <a:p>
            <a:r>
              <a:rPr lang="en-US" sz="1100" dirty="0"/>
              <a:t>    The correlation is -0.9818810020169854 (very high).</a:t>
            </a:r>
          </a:p>
          <a:p>
            <a:r>
              <a:rPr lang="en-US" sz="1100" dirty="0"/>
              <a:t>SOURCE [{</a:t>
            </a:r>
            <a:r>
              <a:rPr lang="en-US" sz="1100" dirty="0" err="1"/>
              <a:t>source.f</a:t>
            </a:r>
            <a:r>
              <a:rPr lang="en-US" sz="1100" dirty="0"/>
              <a:t>} {2,18}]: "PAPI_L1_TCA:EXCLUSIVE" metric is inversely correlated with the metadata field "</a:t>
            </a:r>
            <a:r>
              <a:rPr lang="en-US" sz="1100" dirty="0" err="1"/>
              <a:t>Seastar</a:t>
            </a:r>
            <a:r>
              <a:rPr lang="en-US" sz="1100" dirty="0"/>
              <a:t> Speed (MB/</a:t>
            </a:r>
            <a:r>
              <a:rPr lang="en-US" sz="1100" dirty="0" err="1"/>
              <a:t>s</a:t>
            </a:r>
            <a:r>
              <a:rPr lang="en-US" sz="1100" dirty="0"/>
              <a:t>)</a:t>
            </a:r>
            <a:r>
              <a:rPr lang="ja-JP" altLang="en-US" sz="1100" dirty="0"/>
              <a:t>”</a:t>
            </a:r>
            <a:r>
              <a:rPr lang="en-US" altLang="ja-JP" sz="1100" dirty="0"/>
              <a:t>.</a:t>
            </a:r>
          </a:p>
          <a:p>
            <a:r>
              <a:rPr lang="en-US" sz="1100" dirty="0"/>
              <a:t>    The correlation is -0.9810373923601381 (very high).</a:t>
            </a:r>
          </a:p>
          <a:p>
            <a:r>
              <a:rPr lang="en-US" sz="1100" dirty="0"/>
              <a:t>SOURCE [{</a:t>
            </a:r>
            <a:r>
              <a:rPr lang="en-US" sz="1100" dirty="0" err="1"/>
              <a:t>source.f</a:t>
            </a:r>
            <a:r>
              <a:rPr lang="en-US" sz="1100" dirty="0"/>
              <a:t>} {2,18}]: "PAPI_L2_TCM:EXCLUSIVE" metric is inversely correlated with the metadata field "Memory Speed (MB/</a:t>
            </a:r>
            <a:r>
              <a:rPr lang="en-US" sz="1100" dirty="0" err="1"/>
              <a:t>s</a:t>
            </a:r>
            <a:r>
              <a:rPr lang="en-US" sz="1100" dirty="0"/>
              <a:t>)</a:t>
            </a:r>
            <a:r>
              <a:rPr lang="ja-JP" altLang="en-US" sz="1100" dirty="0"/>
              <a:t>”</a:t>
            </a:r>
            <a:r>
              <a:rPr lang="en-US" altLang="ja-JP" sz="1100" dirty="0"/>
              <a:t>.</a:t>
            </a:r>
          </a:p>
          <a:p>
            <a:r>
              <a:rPr lang="en-US" sz="1100" dirty="0"/>
              <a:t>    The correlation is 0.9985297567878844 (very high).</a:t>
            </a:r>
          </a:p>
          <a:p>
            <a:r>
              <a:rPr lang="en-US" sz="1100" dirty="0"/>
              <a:t>SOURCE [{</a:t>
            </a:r>
            <a:r>
              <a:rPr lang="en-US" sz="1100" dirty="0" err="1"/>
              <a:t>source.f</a:t>
            </a:r>
            <a:r>
              <a:rPr lang="en-US" sz="1100" dirty="0"/>
              <a:t>} {2,18}]: "PAPI_L2_TCM:EXCLUSIVE" metric is inversely correlated with the metadata field "</a:t>
            </a:r>
            <a:r>
              <a:rPr lang="en-US" sz="1100" dirty="0" err="1"/>
              <a:t>Seastar</a:t>
            </a:r>
            <a:r>
              <a:rPr lang="en-US" sz="1100" dirty="0"/>
              <a:t> Speed (MB/</a:t>
            </a:r>
            <a:r>
              <a:rPr lang="en-US" sz="1100" dirty="0" err="1"/>
              <a:t>s</a:t>
            </a:r>
            <a:r>
              <a:rPr lang="en-US" sz="1100" dirty="0"/>
              <a:t>)</a:t>
            </a:r>
            <a:r>
              <a:rPr lang="ja-JP" altLang="en-US" sz="1100" dirty="0"/>
              <a:t>”</a:t>
            </a:r>
            <a:r>
              <a:rPr lang="en-US" altLang="ja-JP" sz="1100" dirty="0"/>
              <a:t>.</a:t>
            </a:r>
          </a:p>
          <a:p>
            <a:r>
              <a:rPr lang="en-US" sz="1100" dirty="0"/>
              <a:t>    The correlation is 0.996415213842904 (very high).</a:t>
            </a:r>
          </a:p>
          <a:p>
            <a:r>
              <a:rPr lang="en-US" sz="1100" dirty="0">
                <a:solidFill>
                  <a:srgbClr val="FF0000"/>
                </a:solidFill>
              </a:rPr>
              <a:t>SOURCE [{</a:t>
            </a:r>
            <a:r>
              <a:rPr lang="en-US" sz="1100" dirty="0" err="1">
                <a:solidFill>
                  <a:srgbClr val="FF0000"/>
                </a:solidFill>
              </a:rPr>
              <a:t>source.f</a:t>
            </a:r>
            <a:r>
              <a:rPr lang="en-US" sz="1100" dirty="0">
                <a:solidFill>
                  <a:srgbClr val="FF0000"/>
                </a:solidFill>
              </a:rPr>
              <a:t>} {2,18}]: "P_WALL_CLOCK_TIME:EXCLUSIVE" metric is inversely correlated with the metadata field "Memory Speed (MB/</a:t>
            </a:r>
            <a:r>
              <a:rPr lang="en-US" sz="1100" dirty="0" err="1">
                <a:solidFill>
                  <a:srgbClr val="FF0000"/>
                </a:solidFill>
              </a:rPr>
              <a:t>s</a:t>
            </a:r>
            <a:r>
              <a:rPr lang="en-US" sz="1100" dirty="0">
                <a:solidFill>
                  <a:srgbClr val="FF0000"/>
                </a:solidFill>
              </a:rPr>
              <a:t>)</a:t>
            </a:r>
            <a:r>
              <a:rPr lang="ja-JP" altLang="en-US" sz="1100" dirty="0">
                <a:solidFill>
                  <a:srgbClr val="FF0000"/>
                </a:solidFill>
              </a:rPr>
              <a:t>”</a:t>
            </a:r>
            <a:r>
              <a:rPr lang="en-US" altLang="ja-JP" sz="1100" dirty="0">
                <a:solidFill>
                  <a:srgbClr val="FF0000"/>
                </a:solidFill>
              </a:rPr>
              <a:t>.</a:t>
            </a:r>
          </a:p>
          <a:p>
            <a:r>
              <a:rPr lang="en-US" sz="1100" dirty="0">
                <a:solidFill>
                  <a:srgbClr val="FF0000"/>
                </a:solidFill>
              </a:rPr>
              <a:t>    The correlation is -0.9980107779462387 (very high).</a:t>
            </a:r>
          </a:p>
          <a:p>
            <a:r>
              <a:rPr lang="en-US" sz="1100" dirty="0">
                <a:solidFill>
                  <a:srgbClr val="FF0000"/>
                </a:solidFill>
              </a:rPr>
              <a:t>SOURCE [{</a:t>
            </a:r>
            <a:r>
              <a:rPr lang="en-US" sz="1100" dirty="0" err="1">
                <a:solidFill>
                  <a:srgbClr val="FF0000"/>
                </a:solidFill>
              </a:rPr>
              <a:t>source.f</a:t>
            </a:r>
            <a:r>
              <a:rPr lang="en-US" sz="1100" dirty="0">
                <a:solidFill>
                  <a:srgbClr val="FF0000"/>
                </a:solidFill>
              </a:rPr>
              <a:t>} {2,18}]: "P_WALL_CLOCK_TIME:EXCLUSIVE" metric is inversely correlated with the metadata field "</a:t>
            </a:r>
            <a:r>
              <a:rPr lang="en-US" sz="1100" dirty="0" err="1">
                <a:solidFill>
                  <a:srgbClr val="FF0000"/>
                </a:solidFill>
              </a:rPr>
              <a:t>Seastar</a:t>
            </a:r>
            <a:r>
              <a:rPr lang="en-US" sz="1100" dirty="0">
                <a:solidFill>
                  <a:srgbClr val="FF0000"/>
                </a:solidFill>
              </a:rPr>
              <a:t> Speed (MB/</a:t>
            </a:r>
            <a:r>
              <a:rPr lang="en-US" sz="1100" dirty="0" err="1">
                <a:solidFill>
                  <a:srgbClr val="FF0000"/>
                </a:solidFill>
              </a:rPr>
              <a:t>s</a:t>
            </a:r>
            <a:r>
              <a:rPr lang="en-US" sz="1100" dirty="0">
                <a:solidFill>
                  <a:srgbClr val="FF0000"/>
                </a:solidFill>
              </a:rPr>
              <a:t>)</a:t>
            </a:r>
            <a:r>
              <a:rPr lang="ja-JP" altLang="en-US" sz="1100" dirty="0">
                <a:solidFill>
                  <a:srgbClr val="FF0000"/>
                </a:solidFill>
              </a:rPr>
              <a:t>”</a:t>
            </a:r>
            <a:r>
              <a:rPr lang="en-US" altLang="ja-JP" sz="1100" dirty="0">
                <a:solidFill>
                  <a:srgbClr val="FF0000"/>
                </a:solidFill>
              </a:rPr>
              <a:t>.</a:t>
            </a:r>
          </a:p>
          <a:p>
            <a:r>
              <a:rPr lang="en-US" sz="1100" dirty="0">
                <a:solidFill>
                  <a:srgbClr val="FF0000"/>
                </a:solidFill>
              </a:rPr>
              <a:t>    The correlation is -0.9959749668655212 (very high).</a:t>
            </a:r>
          </a:p>
          <a:p>
            <a:r>
              <a:rPr lang="en-US" sz="1100" dirty="0"/>
              <a:t>...done with rules.</a:t>
            </a:r>
          </a:p>
          <a:p>
            <a:r>
              <a:rPr lang="en-US" sz="1100" dirty="0"/>
              <a:t>---------------- </a:t>
            </a:r>
            <a:r>
              <a:rPr lang="en-US" sz="1100" dirty="0" err="1"/>
              <a:t>JPython</a:t>
            </a:r>
            <a:r>
              <a:rPr lang="en-US" sz="1100" dirty="0"/>
              <a:t> test script end -------------</a:t>
            </a:r>
          </a:p>
        </p:txBody>
      </p:sp>
      <p:sp>
        <p:nvSpPr>
          <p:cNvPr id="121859" name="AutoShape 6"/>
          <p:cNvSpPr>
            <a:spLocks/>
          </p:cNvSpPr>
          <p:nvPr/>
        </p:nvSpPr>
        <p:spPr bwMode="auto">
          <a:xfrm>
            <a:off x="7126288" y="1285875"/>
            <a:ext cx="1820862" cy="1285875"/>
          </a:xfrm>
          <a:prstGeom prst="roundRect">
            <a:avLst>
              <a:gd name="adj" fmla="val 16667"/>
            </a:avLst>
          </a:prstGeom>
          <a:solidFill>
            <a:schemeClr val="bg1"/>
          </a:solidFill>
          <a:ln w="25400">
            <a:solidFill>
              <a:srgbClr val="FF0000"/>
            </a:solidFill>
            <a:round/>
            <a:headEnd/>
            <a:tailEnd/>
          </a:ln>
        </p:spPr>
        <p:txBody>
          <a:bodyPr wrap="none" lIns="64291" tIns="32146" rIns="64291" bIns="32146" anchor="ctr">
            <a:prstTxWarp prst="textNoShape">
              <a:avLst/>
            </a:prstTxWarp>
          </a:bodyPr>
          <a:lstStyle/>
          <a:p>
            <a:r>
              <a:rPr lang="en-US" sz="2500"/>
              <a:t>Identified</a:t>
            </a:r>
          </a:p>
          <a:p>
            <a:r>
              <a:rPr lang="en-US" sz="2500"/>
              <a:t>hardware</a:t>
            </a:r>
          </a:p>
          <a:p>
            <a:r>
              <a:rPr lang="en-US" sz="2500"/>
              <a:t>differences</a:t>
            </a:r>
          </a:p>
        </p:txBody>
      </p:sp>
      <p:sp>
        <p:nvSpPr>
          <p:cNvPr id="121860" name="Line 7"/>
          <p:cNvSpPr>
            <a:spLocks noChangeShapeType="1"/>
          </p:cNvSpPr>
          <p:nvPr/>
        </p:nvSpPr>
        <p:spPr bwMode="auto">
          <a:xfrm flipH="1">
            <a:off x="4929188" y="1874838"/>
            <a:ext cx="268287" cy="428625"/>
          </a:xfrm>
          <a:prstGeom prst="line">
            <a:avLst/>
          </a:prstGeom>
          <a:noFill/>
          <a:ln w="25400">
            <a:solidFill>
              <a:srgbClr val="FF0000"/>
            </a:solidFill>
            <a:round/>
            <a:headEnd/>
            <a:tailEnd type="triangle" w="med" len="med"/>
          </a:ln>
        </p:spPr>
        <p:txBody>
          <a:bodyPr wrap="none" lIns="64291" tIns="32146" rIns="64291" bIns="32146" anchor="ctr">
            <a:prstTxWarp prst="textNoShape">
              <a:avLst/>
            </a:prstTxWarp>
          </a:bodyPr>
          <a:lstStyle/>
          <a:p>
            <a:endParaRPr lang="en-US"/>
          </a:p>
        </p:txBody>
      </p:sp>
      <p:sp>
        <p:nvSpPr>
          <p:cNvPr id="121861" name="Line 8"/>
          <p:cNvSpPr>
            <a:spLocks noChangeShapeType="1"/>
          </p:cNvSpPr>
          <p:nvPr/>
        </p:nvSpPr>
        <p:spPr bwMode="auto">
          <a:xfrm flipH="1">
            <a:off x="5105400" y="1874838"/>
            <a:ext cx="573088" cy="868362"/>
          </a:xfrm>
          <a:prstGeom prst="line">
            <a:avLst/>
          </a:prstGeom>
          <a:noFill/>
          <a:ln w="25400">
            <a:solidFill>
              <a:srgbClr val="FF0000"/>
            </a:solidFill>
            <a:round/>
            <a:headEnd/>
            <a:tailEnd type="triangle" w="med" len="med"/>
          </a:ln>
        </p:spPr>
        <p:txBody>
          <a:bodyPr wrap="none" lIns="64291" tIns="32146" rIns="64291" bIns="32146" anchor="ctr">
            <a:prstTxWarp prst="textNoShape">
              <a:avLst/>
            </a:prstTxWarp>
          </a:bodyPr>
          <a:lstStyle/>
          <a:p>
            <a:endParaRPr lang="en-US"/>
          </a:p>
        </p:txBody>
      </p:sp>
      <p:sp>
        <p:nvSpPr>
          <p:cNvPr id="121862" name="Line 9"/>
          <p:cNvSpPr>
            <a:spLocks noChangeShapeType="1"/>
          </p:cNvSpPr>
          <p:nvPr/>
        </p:nvSpPr>
        <p:spPr bwMode="auto">
          <a:xfrm flipH="1">
            <a:off x="5562599" y="1874838"/>
            <a:ext cx="544513" cy="1096962"/>
          </a:xfrm>
          <a:prstGeom prst="line">
            <a:avLst/>
          </a:prstGeom>
          <a:noFill/>
          <a:ln w="25400">
            <a:solidFill>
              <a:srgbClr val="FF0000"/>
            </a:solidFill>
            <a:round/>
            <a:headEnd/>
            <a:tailEnd type="triangle" w="med" len="med"/>
          </a:ln>
        </p:spPr>
        <p:txBody>
          <a:bodyPr wrap="none" lIns="64291" tIns="32146" rIns="64291" bIns="32146" anchor="ctr">
            <a:prstTxWarp prst="textNoShape">
              <a:avLst/>
            </a:prstTxWarp>
          </a:bodyPr>
          <a:lstStyle/>
          <a:p>
            <a:endParaRPr lang="en-US"/>
          </a:p>
        </p:txBody>
      </p:sp>
      <p:sp>
        <p:nvSpPr>
          <p:cNvPr id="121863" name="Line 10"/>
          <p:cNvSpPr>
            <a:spLocks noChangeShapeType="1"/>
          </p:cNvSpPr>
          <p:nvPr/>
        </p:nvSpPr>
        <p:spPr bwMode="auto">
          <a:xfrm flipH="1">
            <a:off x="7848600" y="2571750"/>
            <a:ext cx="401637" cy="2762250"/>
          </a:xfrm>
          <a:prstGeom prst="line">
            <a:avLst/>
          </a:prstGeom>
          <a:noFill/>
          <a:ln w="25400">
            <a:solidFill>
              <a:srgbClr val="FF0000"/>
            </a:solidFill>
            <a:round/>
            <a:headEnd/>
            <a:tailEnd type="triangle" w="med" len="med"/>
          </a:ln>
        </p:spPr>
        <p:txBody>
          <a:bodyPr wrap="none" lIns="64291" tIns="32146" rIns="64291" bIns="32146" anchor="ctr">
            <a:prstTxWarp prst="textNoShape">
              <a:avLst/>
            </a:prstTxWarp>
          </a:bodyPr>
          <a:lstStyle/>
          <a:p>
            <a:endParaRPr lang="en-US"/>
          </a:p>
        </p:txBody>
      </p:sp>
      <p:sp>
        <p:nvSpPr>
          <p:cNvPr id="121864" name="AutoShape 5"/>
          <p:cNvSpPr>
            <a:spLocks/>
          </p:cNvSpPr>
          <p:nvPr/>
        </p:nvSpPr>
        <p:spPr bwMode="auto">
          <a:xfrm>
            <a:off x="3214688" y="1017588"/>
            <a:ext cx="3803650" cy="857250"/>
          </a:xfrm>
          <a:prstGeom prst="roundRect">
            <a:avLst>
              <a:gd name="adj" fmla="val 16667"/>
            </a:avLst>
          </a:prstGeom>
          <a:solidFill>
            <a:schemeClr val="bg1"/>
          </a:solidFill>
          <a:ln w="25400">
            <a:solidFill>
              <a:srgbClr val="FF0000"/>
            </a:solidFill>
            <a:round/>
            <a:headEnd/>
            <a:tailEnd/>
          </a:ln>
        </p:spPr>
        <p:txBody>
          <a:bodyPr wrap="none" lIns="64291" tIns="32146" rIns="64291" bIns="32146" anchor="ctr">
            <a:prstTxWarp prst="textNoShape">
              <a:avLst/>
            </a:prstTxWarp>
          </a:bodyPr>
          <a:lstStyle/>
          <a:p>
            <a:r>
              <a:rPr lang="en-US" sz="2500"/>
              <a:t>Correlated communication</a:t>
            </a:r>
          </a:p>
          <a:p>
            <a:r>
              <a:rPr lang="en-US" sz="2500"/>
              <a:t>behavior with metadata</a:t>
            </a:r>
          </a:p>
        </p:txBody>
      </p:sp>
      <p:sp>
        <p:nvSpPr>
          <p:cNvPr id="121865" name="TextBox 9"/>
          <p:cNvSpPr txBox="1">
            <a:spLocks noChangeArrowheads="1"/>
          </p:cNvSpPr>
          <p:nvPr/>
        </p:nvSpPr>
        <p:spPr bwMode="auto">
          <a:xfrm>
            <a:off x="5791200" y="5943600"/>
            <a:ext cx="3154363" cy="461963"/>
          </a:xfrm>
          <a:prstGeom prst="rect">
            <a:avLst/>
          </a:prstGeom>
          <a:noFill/>
          <a:ln w="9525">
            <a:noFill/>
            <a:miter lim="800000"/>
            <a:headEnd/>
            <a:tailEnd/>
          </a:ln>
        </p:spPr>
        <p:txBody>
          <a:bodyPr wrap="none">
            <a:prstTxWarp prst="textNoShape">
              <a:avLst/>
            </a:prstTxWarp>
            <a:spAutoFit/>
          </a:bodyPr>
          <a:lstStyle/>
          <a:p>
            <a:r>
              <a:rPr lang="en-US"/>
              <a:t>Cray-specific inference</a:t>
            </a:r>
          </a:p>
        </p:txBody>
      </p:sp>
      <p:sp>
        <p:nvSpPr>
          <p:cNvPr id="11" name="Footer Placeholder 2"/>
          <p:cNvSpPr>
            <a:spLocks noGrp="1"/>
          </p:cNvSpPr>
          <p:nvPr>
            <p:ph type="ftr" sz="quarter" idx="11"/>
          </p:nvPr>
        </p:nvSpPr>
        <p:spPr>
          <a:xfrm>
            <a:off x="0" y="6369050"/>
            <a:ext cx="6019800" cy="488950"/>
          </a:xfrm>
        </p:spPr>
        <p:txBody>
          <a:bodyPr/>
          <a:lstStyle/>
          <a:p>
            <a:r>
              <a:rPr lang="en-US" dirty="0" smtClean="0"/>
              <a:t>Parallel Performance Tools: A Short Course, </a:t>
            </a:r>
            <a:r>
              <a:rPr lang="en-US" dirty="0" err="1" smtClean="0"/>
              <a:t>Beihang</a:t>
            </a:r>
            <a:r>
              <a:rPr lang="en-US" dirty="0" smtClean="0"/>
              <a:t> University, December 2-4, 2013</a:t>
            </a:r>
            <a:endParaRPr lang="en-US" dirty="0"/>
          </a:p>
        </p:txBody>
      </p:sp>
      <p:sp>
        <p:nvSpPr>
          <p:cNvPr id="12" name="Slide Number Placeholder 3"/>
          <p:cNvSpPr>
            <a:spLocks noGrp="1"/>
          </p:cNvSpPr>
          <p:nvPr>
            <p:ph type="sldNum" sz="quarter" idx="12"/>
          </p:nvPr>
        </p:nvSpPr>
        <p:spPr>
          <a:xfrm>
            <a:off x="6553200" y="6369050"/>
            <a:ext cx="2133600" cy="488950"/>
          </a:xfrm>
        </p:spPr>
        <p:txBody>
          <a:bodyPr/>
          <a:lstStyle/>
          <a:p>
            <a:fld id="{F8E865A7-7678-F840-B2ED-A6879803B906}" type="slidenum">
              <a:rPr lang="en-US" smtClean="0"/>
              <a:pPr/>
              <a:t>20</a:t>
            </a:fld>
            <a:endParaRPr lang="en-US"/>
          </a:p>
        </p:txBody>
      </p:sp>
    </p:spTree>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5" name="Content Placeholder 2"/>
          <p:cNvSpPr>
            <a:spLocks noGrp="1"/>
          </p:cNvSpPr>
          <p:nvPr>
            <p:ph idx="1"/>
          </p:nvPr>
        </p:nvSpPr>
        <p:spPr/>
        <p:txBody>
          <a:bodyPr>
            <a:normAutofit fontScale="85000" lnSpcReduction="10000"/>
          </a:bodyPr>
          <a:lstStyle/>
          <a:p>
            <a:r>
              <a:rPr lang="en-US" smtClean="0"/>
              <a:t>NWChem is a leading chemistry modeling code</a:t>
            </a:r>
          </a:p>
          <a:p>
            <a:r>
              <a:rPr lang="en-US" smtClean="0"/>
              <a:t>NWChem relies on Global Arrays (GA)</a:t>
            </a:r>
          </a:p>
          <a:p>
            <a:pPr lvl="1"/>
            <a:r>
              <a:rPr lang="en-US" smtClean="0"/>
              <a:t>Provides a global view of a physically distributed array</a:t>
            </a:r>
          </a:p>
          <a:p>
            <a:pPr lvl="1"/>
            <a:r>
              <a:rPr lang="en-US" smtClean="0"/>
              <a:t>One-sided access to arbitrary patches of data</a:t>
            </a:r>
          </a:p>
          <a:p>
            <a:pPr lvl="1"/>
            <a:r>
              <a:rPr lang="en-US" smtClean="0"/>
              <a:t>Developed as a library (fully interoperable with MPI)</a:t>
            </a:r>
          </a:p>
          <a:p>
            <a:r>
              <a:rPr lang="en-US" smtClean="0"/>
              <a:t>Aggregate Remote Memory Copy Interface (ARMCI)</a:t>
            </a:r>
          </a:p>
          <a:p>
            <a:pPr lvl="1"/>
            <a:r>
              <a:rPr lang="en-US" smtClean="0"/>
              <a:t>GA communication substrate for one-sided communication</a:t>
            </a:r>
          </a:p>
          <a:p>
            <a:pPr lvl="1"/>
            <a:r>
              <a:rPr lang="en-US" smtClean="0"/>
              <a:t>Portable high-performance one-sided communication library</a:t>
            </a:r>
          </a:p>
          <a:p>
            <a:pPr lvl="1"/>
            <a:r>
              <a:rPr lang="en-US" smtClean="0"/>
              <a:t>Rich set of remote memory access primitives</a:t>
            </a:r>
          </a:p>
          <a:p>
            <a:r>
              <a:rPr lang="en-US" smtClean="0"/>
              <a:t>Would like to better understand the performance of representative workloads for NWChem on different platforms</a:t>
            </a:r>
          </a:p>
          <a:p>
            <a:pPr lvl="1"/>
            <a:r>
              <a:rPr lang="en-US" smtClean="0"/>
              <a:t>Help to create use cases for one-side programming models</a:t>
            </a:r>
            <a:endParaRPr lang="en-US" dirty="0"/>
          </a:p>
        </p:txBody>
      </p:sp>
      <p:sp>
        <p:nvSpPr>
          <p:cNvPr id="121857" name="Title 1"/>
          <p:cNvSpPr>
            <a:spLocks noGrp="1"/>
          </p:cNvSpPr>
          <p:nvPr>
            <p:ph type="title"/>
          </p:nvPr>
        </p:nvSpPr>
        <p:spPr/>
        <p:txBody>
          <a:bodyPr/>
          <a:lstStyle/>
          <a:p>
            <a:r>
              <a:rPr lang="en-US" dirty="0" err="1" smtClean="0"/>
              <a:t>NWChem</a:t>
            </a:r>
            <a:r>
              <a:rPr lang="en-US" dirty="0" smtClean="0"/>
              <a:t> Case Study</a:t>
            </a:r>
            <a:endParaRPr lang="en-US" dirty="0"/>
          </a:p>
        </p:txBody>
      </p:sp>
      <p:sp>
        <p:nvSpPr>
          <p:cNvPr id="4" name="Footer Placeholder 2"/>
          <p:cNvSpPr>
            <a:spLocks noGrp="1"/>
          </p:cNvSpPr>
          <p:nvPr>
            <p:ph type="ftr" sz="quarter" idx="11"/>
          </p:nvPr>
        </p:nvSpPr>
        <p:spPr>
          <a:xfrm>
            <a:off x="0" y="6369050"/>
            <a:ext cx="6019800" cy="488950"/>
          </a:xfrm>
        </p:spPr>
        <p:txBody>
          <a:bodyPr/>
          <a:lstStyle/>
          <a:p>
            <a:r>
              <a:rPr lang="en-US" dirty="0" smtClean="0"/>
              <a:t>Parallel Performance Tools: A Short Course, </a:t>
            </a:r>
            <a:r>
              <a:rPr lang="en-US" dirty="0" err="1" smtClean="0"/>
              <a:t>Beihang</a:t>
            </a:r>
            <a:r>
              <a:rPr lang="en-US" dirty="0" smtClean="0"/>
              <a:t> University, December 2-4, 2013</a:t>
            </a:r>
            <a:endParaRPr lang="en-US" dirty="0"/>
          </a:p>
        </p:txBody>
      </p:sp>
      <p:sp>
        <p:nvSpPr>
          <p:cNvPr id="5" name="Slide Number Placeholder 3"/>
          <p:cNvSpPr>
            <a:spLocks noGrp="1"/>
          </p:cNvSpPr>
          <p:nvPr>
            <p:ph type="sldNum" sz="quarter" idx="12"/>
          </p:nvPr>
        </p:nvSpPr>
        <p:spPr>
          <a:xfrm>
            <a:off x="6553200" y="6369050"/>
            <a:ext cx="2133600" cy="488950"/>
          </a:xfrm>
        </p:spPr>
        <p:txBody>
          <a:bodyPr/>
          <a:lstStyle/>
          <a:p>
            <a:fld id="{F8E865A7-7678-F840-B2ED-A6879803B906}" type="slidenum">
              <a:rPr lang="en-US" smtClean="0"/>
              <a:pPr/>
              <a:t>21</a:t>
            </a:fld>
            <a:endParaRPr lang="en-US"/>
          </a:p>
        </p:txBody>
      </p:sp>
    </p:spTree>
    <p:extLst>
      <p:ext uri="{BB962C8B-B14F-4D97-AF65-F5344CB8AC3E}">
        <p14:creationId xmlns:p14="http://schemas.microsoft.com/office/powerpoint/2010/main" val="366107809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9" name="Content Placeholder 2"/>
          <p:cNvSpPr>
            <a:spLocks noGrp="1"/>
          </p:cNvSpPr>
          <p:nvPr>
            <p:ph idx="1"/>
          </p:nvPr>
        </p:nvSpPr>
        <p:spPr>
          <a:xfrm>
            <a:off x="238125" y="914400"/>
            <a:ext cx="8905875" cy="4648200"/>
          </a:xfrm>
        </p:spPr>
        <p:txBody>
          <a:bodyPr>
            <a:normAutofit fontScale="92500" lnSpcReduction="10000"/>
          </a:bodyPr>
          <a:lstStyle/>
          <a:p>
            <a:r>
              <a:rPr lang="en-US" dirty="0" smtClean="0"/>
              <a:t>Understand interplay between data-server and compute processes as a function of scaling</a:t>
            </a:r>
          </a:p>
          <a:p>
            <a:pPr lvl="1"/>
            <a:r>
              <a:rPr lang="en-US" dirty="0" smtClean="0"/>
              <a:t>Data-server uses a separate thread</a:t>
            </a:r>
          </a:p>
          <a:p>
            <a:pPr lvl="1"/>
            <a:r>
              <a:rPr lang="en-US" dirty="0" smtClean="0"/>
              <a:t>Large numerical computation per node at small scale can obscure the cost of maintaining passive-target progress</a:t>
            </a:r>
          </a:p>
          <a:p>
            <a:pPr lvl="1"/>
            <a:r>
              <a:rPr lang="en-US" dirty="0" smtClean="0"/>
              <a:t>Larger scale decreases numerical work per node and increases the fragmentation of data, increasing messages</a:t>
            </a:r>
          </a:p>
          <a:p>
            <a:pPr lvl="1"/>
            <a:r>
              <a:rPr lang="en-US" dirty="0" smtClean="0"/>
              <a:t>Vary #nodes, cores-per-node, and memory buffer pinning</a:t>
            </a:r>
          </a:p>
          <a:p>
            <a:r>
              <a:rPr lang="en-US" dirty="0" smtClean="0"/>
              <a:t>Understand trade-off of core allocation</a:t>
            </a:r>
          </a:p>
          <a:p>
            <a:pPr lvl="1"/>
            <a:r>
              <a:rPr lang="en-US" dirty="0" smtClean="0"/>
              <a:t>All to computation versus some to communication</a:t>
            </a:r>
          </a:p>
        </p:txBody>
      </p:sp>
      <p:sp>
        <p:nvSpPr>
          <p:cNvPr id="122881" name="Title 1"/>
          <p:cNvSpPr>
            <a:spLocks noGrp="1"/>
          </p:cNvSpPr>
          <p:nvPr>
            <p:ph type="title"/>
          </p:nvPr>
        </p:nvSpPr>
        <p:spPr/>
        <p:txBody>
          <a:bodyPr>
            <a:normAutofit fontScale="90000"/>
          </a:bodyPr>
          <a:lstStyle/>
          <a:p>
            <a:r>
              <a:rPr lang="en-US" dirty="0" err="1" smtClean="0"/>
              <a:t>NWChem</a:t>
            </a:r>
            <a:r>
              <a:rPr lang="en-US" dirty="0" smtClean="0"/>
              <a:t> One-sided Communication and Scaling</a:t>
            </a:r>
            <a:endParaRPr lang="en-US" dirty="0"/>
          </a:p>
        </p:txBody>
      </p:sp>
      <p:sp>
        <p:nvSpPr>
          <p:cNvPr id="4" name="TextBox 3"/>
          <p:cNvSpPr txBox="1"/>
          <p:nvPr/>
        </p:nvSpPr>
        <p:spPr>
          <a:xfrm>
            <a:off x="731755" y="5433679"/>
            <a:ext cx="7698619" cy="770661"/>
          </a:xfrm>
          <a:prstGeom prst="rect">
            <a:avLst/>
          </a:prstGeom>
          <a:solidFill>
            <a:srgbClr val="FFFFFF"/>
          </a:solidFill>
          <a:ln>
            <a:solidFill>
              <a:schemeClr val="tx1"/>
            </a:solidFill>
          </a:ln>
        </p:spPr>
        <p:style>
          <a:lnRef idx="1">
            <a:schemeClr val="accent1"/>
          </a:lnRef>
          <a:fillRef idx="2">
            <a:schemeClr val="accent1"/>
          </a:fillRef>
          <a:effectRef idx="1">
            <a:schemeClr val="accent1"/>
          </a:effectRef>
          <a:fontRef idx="minor">
            <a:schemeClr val="dk1"/>
          </a:fontRef>
        </p:style>
        <p:txBody>
          <a:bodyPr wrap="square" lIns="100776" tIns="50388" rIns="100776" bIns="50388" rtlCol="0">
            <a:spAutoFit/>
          </a:bodyPr>
          <a:lstStyle/>
          <a:p>
            <a:pPr>
              <a:lnSpc>
                <a:spcPct val="90000"/>
              </a:lnSpc>
              <a:buFont typeface="Wingdings" charset="0"/>
              <a:buNone/>
            </a:pPr>
            <a:r>
              <a:rPr lang="en-US" sz="1600" i="0" dirty="0"/>
              <a:t>J. Hammond, S. </a:t>
            </a:r>
            <a:r>
              <a:rPr lang="en-US" sz="1600" i="0" dirty="0" err="1"/>
              <a:t>Krishnamoorthy</a:t>
            </a:r>
            <a:r>
              <a:rPr lang="en-US" sz="1600" i="0" dirty="0"/>
              <a:t>, S. </a:t>
            </a:r>
            <a:r>
              <a:rPr lang="en-US" sz="1600" i="0" dirty="0" err="1"/>
              <a:t>Shende</a:t>
            </a:r>
            <a:r>
              <a:rPr lang="en-US" sz="1600" i="0" dirty="0"/>
              <a:t>, N. Romero, A. Malony, “Performance Characterization of Global Address Space Applications: a Case Study with </a:t>
            </a:r>
            <a:r>
              <a:rPr lang="en-US" sz="1600" i="0" dirty="0" err="1"/>
              <a:t>NWChem</a:t>
            </a:r>
            <a:r>
              <a:rPr lang="en-US" sz="1600" i="0" dirty="0"/>
              <a:t>,” </a:t>
            </a:r>
            <a:r>
              <a:rPr lang="en-US" sz="1600" dirty="0"/>
              <a:t>Concurrency and Computation: Practice and Experience</a:t>
            </a:r>
            <a:r>
              <a:rPr lang="en-US" sz="1600" i="0" dirty="0"/>
              <a:t>, </a:t>
            </a:r>
            <a:r>
              <a:rPr lang="en-US" sz="1600" i="0" dirty="0" err="1"/>
              <a:t>Vol</a:t>
            </a:r>
            <a:r>
              <a:rPr lang="en-US" sz="1600" i="0" dirty="0"/>
              <a:t> 24, No. 2, pp. 135-154, 2012</a:t>
            </a:r>
            <a:r>
              <a:rPr lang="en-US" sz="1600" dirty="0"/>
              <a:t>. </a:t>
            </a:r>
          </a:p>
        </p:txBody>
      </p:sp>
      <p:sp>
        <p:nvSpPr>
          <p:cNvPr id="5" name="Footer Placeholder 2"/>
          <p:cNvSpPr>
            <a:spLocks noGrp="1"/>
          </p:cNvSpPr>
          <p:nvPr>
            <p:ph type="ftr" sz="quarter" idx="11"/>
          </p:nvPr>
        </p:nvSpPr>
        <p:spPr>
          <a:xfrm>
            <a:off x="0" y="6369050"/>
            <a:ext cx="6019800" cy="488950"/>
          </a:xfrm>
        </p:spPr>
        <p:txBody>
          <a:bodyPr/>
          <a:lstStyle/>
          <a:p>
            <a:r>
              <a:rPr lang="en-US" dirty="0" smtClean="0"/>
              <a:t>Parallel Performance Tools: A Short Course, </a:t>
            </a:r>
            <a:r>
              <a:rPr lang="en-US" dirty="0" err="1" smtClean="0"/>
              <a:t>Beihang</a:t>
            </a:r>
            <a:r>
              <a:rPr lang="en-US" dirty="0" smtClean="0"/>
              <a:t> University, December 2-4, 2013</a:t>
            </a:r>
            <a:endParaRPr lang="en-US" dirty="0"/>
          </a:p>
        </p:txBody>
      </p:sp>
      <p:sp>
        <p:nvSpPr>
          <p:cNvPr id="6" name="Slide Number Placeholder 3"/>
          <p:cNvSpPr>
            <a:spLocks noGrp="1"/>
          </p:cNvSpPr>
          <p:nvPr>
            <p:ph type="sldNum" sz="quarter" idx="12"/>
          </p:nvPr>
        </p:nvSpPr>
        <p:spPr>
          <a:xfrm>
            <a:off x="6553200" y="6369050"/>
            <a:ext cx="2133600" cy="488950"/>
          </a:xfrm>
        </p:spPr>
        <p:txBody>
          <a:bodyPr/>
          <a:lstStyle/>
          <a:p>
            <a:fld id="{F8E865A7-7678-F840-B2ED-A6879803B906}" type="slidenum">
              <a:rPr lang="en-US" smtClean="0"/>
              <a:pPr/>
              <a:t>22</a:t>
            </a:fld>
            <a:endParaRPr lang="en-US"/>
          </a:p>
        </p:txBody>
      </p:sp>
    </p:spTree>
    <p:extLst>
      <p:ext uri="{BB962C8B-B14F-4D97-AF65-F5344CB8AC3E}">
        <p14:creationId xmlns:p14="http://schemas.microsoft.com/office/powerpoint/2010/main" val="13581650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3" name="Content Placeholder 2"/>
          <p:cNvSpPr>
            <a:spLocks noGrp="1"/>
          </p:cNvSpPr>
          <p:nvPr>
            <p:ph idx="1"/>
          </p:nvPr>
        </p:nvSpPr>
        <p:spPr/>
        <p:txBody>
          <a:bodyPr>
            <a:normAutofit fontScale="85000" lnSpcReduction="20000"/>
          </a:bodyPr>
          <a:lstStyle/>
          <a:p>
            <a:r>
              <a:rPr lang="en-US" dirty="0" smtClean="0"/>
              <a:t>Source-base instrumentation of </a:t>
            </a:r>
            <a:r>
              <a:rPr lang="en-US" dirty="0" err="1" smtClean="0"/>
              <a:t>NWChem</a:t>
            </a:r>
            <a:r>
              <a:rPr lang="en-US" dirty="0" smtClean="0"/>
              <a:t> application</a:t>
            </a:r>
          </a:p>
          <a:p>
            <a:r>
              <a:rPr lang="en-US" dirty="0" smtClean="0"/>
              <a:t>Developed an ARMCI interposition library (PARMCI)</a:t>
            </a:r>
          </a:p>
          <a:p>
            <a:pPr lvl="1"/>
            <a:r>
              <a:rPr lang="en-US" dirty="0" smtClean="0"/>
              <a:t>Defines weak symbols and name-shifted PARMCI interface</a:t>
            </a:r>
          </a:p>
          <a:p>
            <a:pPr lvl="1"/>
            <a:r>
              <a:rPr lang="en-US" dirty="0" smtClean="0"/>
              <a:t>Similar to PMPI for MPI</a:t>
            </a:r>
          </a:p>
          <a:p>
            <a:r>
              <a:rPr lang="en-US" dirty="0" smtClean="0"/>
              <a:t>Developed a TAU PARMCI library</a:t>
            </a:r>
          </a:p>
          <a:p>
            <a:pPr lvl="1"/>
            <a:r>
              <a:rPr lang="en-US" dirty="0" smtClean="0"/>
              <a:t>Intervals events around interface routines</a:t>
            </a:r>
          </a:p>
          <a:p>
            <a:pPr lvl="1"/>
            <a:r>
              <a:rPr lang="en-US" dirty="0" smtClean="0"/>
              <a:t>Atomic events capture communication size and destination</a:t>
            </a:r>
          </a:p>
          <a:p>
            <a:r>
              <a:rPr lang="en-US" dirty="0" smtClean="0"/>
              <a:t>Wrapped external libraries</a:t>
            </a:r>
          </a:p>
          <a:p>
            <a:pPr lvl="1"/>
            <a:r>
              <a:rPr lang="en-US" dirty="0" smtClean="0"/>
              <a:t>BLAS (DGEMM)</a:t>
            </a:r>
          </a:p>
          <a:p>
            <a:r>
              <a:rPr lang="en-US" dirty="0" smtClean="0"/>
              <a:t>Need portable instrumentation for cross-platform runs</a:t>
            </a:r>
          </a:p>
          <a:p>
            <a:r>
              <a:rPr lang="en-US" dirty="0" smtClean="0"/>
              <a:t>Systems</a:t>
            </a:r>
          </a:p>
          <a:p>
            <a:pPr lvl="1"/>
            <a:r>
              <a:rPr lang="en-US" dirty="0" smtClean="0"/>
              <a:t>Fusion: Linux cluster, Pacific Northwest National Lab</a:t>
            </a:r>
          </a:p>
          <a:p>
            <a:pPr lvl="1"/>
            <a:r>
              <a:rPr lang="en-US" dirty="0" smtClean="0"/>
              <a:t>Intrepid: IBM BG/P, Argonne National Lab</a:t>
            </a:r>
          </a:p>
        </p:txBody>
      </p:sp>
      <p:sp>
        <p:nvSpPr>
          <p:cNvPr id="123905" name="Title 1"/>
          <p:cNvSpPr>
            <a:spLocks noGrp="1"/>
          </p:cNvSpPr>
          <p:nvPr>
            <p:ph type="title"/>
          </p:nvPr>
        </p:nvSpPr>
        <p:spPr/>
        <p:txBody>
          <a:bodyPr/>
          <a:lstStyle/>
          <a:p>
            <a:r>
              <a:rPr lang="en-US" dirty="0" err="1" smtClean="0"/>
              <a:t>NWChem</a:t>
            </a:r>
            <a:r>
              <a:rPr lang="en-US" dirty="0" smtClean="0"/>
              <a:t> Instrumentation</a:t>
            </a:r>
            <a:endParaRPr lang="en-US" dirty="0"/>
          </a:p>
        </p:txBody>
      </p:sp>
      <p:sp>
        <p:nvSpPr>
          <p:cNvPr id="4" name="Footer Placeholder 2"/>
          <p:cNvSpPr>
            <a:spLocks noGrp="1"/>
          </p:cNvSpPr>
          <p:nvPr>
            <p:ph type="ftr" sz="quarter" idx="11"/>
          </p:nvPr>
        </p:nvSpPr>
        <p:spPr>
          <a:xfrm>
            <a:off x="0" y="6369050"/>
            <a:ext cx="6019800" cy="488950"/>
          </a:xfrm>
        </p:spPr>
        <p:txBody>
          <a:bodyPr/>
          <a:lstStyle/>
          <a:p>
            <a:r>
              <a:rPr lang="en-US" dirty="0" smtClean="0"/>
              <a:t>Parallel Performance Tools: A Short Course, </a:t>
            </a:r>
            <a:r>
              <a:rPr lang="en-US" dirty="0" err="1" smtClean="0"/>
              <a:t>Beihang</a:t>
            </a:r>
            <a:r>
              <a:rPr lang="en-US" dirty="0" smtClean="0"/>
              <a:t> University, December 2-4, 2013</a:t>
            </a:r>
            <a:endParaRPr lang="en-US" dirty="0"/>
          </a:p>
        </p:txBody>
      </p:sp>
      <p:sp>
        <p:nvSpPr>
          <p:cNvPr id="5" name="Slide Number Placeholder 3"/>
          <p:cNvSpPr>
            <a:spLocks noGrp="1"/>
          </p:cNvSpPr>
          <p:nvPr>
            <p:ph type="sldNum" sz="quarter" idx="12"/>
          </p:nvPr>
        </p:nvSpPr>
        <p:spPr>
          <a:xfrm>
            <a:off x="6553200" y="6369050"/>
            <a:ext cx="2133600" cy="488950"/>
          </a:xfrm>
        </p:spPr>
        <p:txBody>
          <a:bodyPr/>
          <a:lstStyle/>
          <a:p>
            <a:fld id="{F8E865A7-7678-F840-B2ED-A6879803B906}" type="slidenum">
              <a:rPr lang="en-US" smtClean="0"/>
              <a:pPr/>
              <a:t>23</a:t>
            </a:fld>
            <a:endParaRPr lang="en-US"/>
          </a:p>
        </p:txBody>
      </p:sp>
    </p:spTree>
    <p:extLst>
      <p:ext uri="{BB962C8B-B14F-4D97-AF65-F5344CB8AC3E}">
        <p14:creationId xmlns:p14="http://schemas.microsoft.com/office/powerpoint/2010/main" val="219089803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Content Placeholder 10"/>
          <p:cNvSpPr>
            <a:spLocks noGrp="1"/>
          </p:cNvSpPr>
          <p:nvPr>
            <p:ph idx="1"/>
          </p:nvPr>
        </p:nvSpPr>
        <p:spPr>
          <a:xfrm>
            <a:off x="238125" y="914400"/>
            <a:ext cx="8905875" cy="2667000"/>
          </a:xfrm>
        </p:spPr>
        <p:txBody>
          <a:bodyPr>
            <a:normAutofit fontScale="77500" lnSpcReduction="20000"/>
          </a:bodyPr>
          <a:lstStyle/>
          <a:p>
            <a:r>
              <a:rPr lang="en-US" dirty="0" smtClean="0"/>
              <a:t>Scaling on 24, 32, 48, 64, 96 and 128 nodes</a:t>
            </a:r>
          </a:p>
          <a:p>
            <a:r>
              <a:rPr lang="en-US" dirty="0" smtClean="0"/>
              <a:t>Test on 8 cores (no separate data server thread)</a:t>
            </a:r>
          </a:p>
          <a:p>
            <a:r>
              <a:rPr lang="en-US" dirty="0" smtClean="0"/>
              <a:t>With no pinning ARMCI communication overhead increases dramatically and no scaling is observed</a:t>
            </a:r>
          </a:p>
          <a:p>
            <a:r>
              <a:rPr lang="en-US" dirty="0" smtClean="0"/>
              <a:t>Pinning communication buffers shows dramatic effects</a:t>
            </a:r>
          </a:p>
          <a:p>
            <a:r>
              <a:rPr lang="en-US" dirty="0" smtClean="0"/>
              <a:t>Relative communication overhead increases, not dramatically </a:t>
            </a:r>
            <a:endParaRPr lang="en-US" dirty="0"/>
          </a:p>
        </p:txBody>
      </p:sp>
      <p:sp>
        <p:nvSpPr>
          <p:cNvPr id="124929" name="Title 1"/>
          <p:cNvSpPr>
            <a:spLocks noGrp="1"/>
          </p:cNvSpPr>
          <p:nvPr>
            <p:ph type="title"/>
          </p:nvPr>
        </p:nvSpPr>
        <p:spPr/>
        <p:txBody>
          <a:bodyPr>
            <a:normAutofit fontScale="90000"/>
          </a:bodyPr>
          <a:lstStyle/>
          <a:p>
            <a:r>
              <a:rPr lang="en-US" dirty="0" smtClean="0"/>
              <a:t>FUSION Tests Comparing No Pinning vs. Pinning</a:t>
            </a:r>
            <a:endParaRPr lang="en-US" dirty="0"/>
          </a:p>
        </p:txBody>
      </p:sp>
      <p:pic>
        <p:nvPicPr>
          <p:cNvPr id="124931" name="Picture 3" descr="pe_tot_time_fusion_8cores_no_pin_st_bar.png"/>
          <p:cNvPicPr>
            <a:picLocks noChangeAspect="1"/>
          </p:cNvPicPr>
          <p:nvPr/>
        </p:nvPicPr>
        <p:blipFill>
          <a:blip r:embed="rId2"/>
          <a:srcRect/>
          <a:stretch>
            <a:fillRect/>
          </a:stretch>
        </p:blipFill>
        <p:spPr bwMode="auto">
          <a:xfrm>
            <a:off x="233363" y="3393937"/>
            <a:ext cx="4102100" cy="2882900"/>
          </a:xfrm>
          <a:prstGeom prst="rect">
            <a:avLst/>
          </a:prstGeom>
          <a:noFill/>
          <a:ln w="9525">
            <a:noFill/>
            <a:miter lim="800000"/>
            <a:headEnd/>
            <a:tailEnd/>
          </a:ln>
        </p:spPr>
      </p:pic>
      <p:pic>
        <p:nvPicPr>
          <p:cNvPr id="6" name="Picture 6" descr="pe_tot_time_fusion_8cores_pin_st_bar.png"/>
          <p:cNvPicPr>
            <a:picLocks noChangeAspect="1"/>
          </p:cNvPicPr>
          <p:nvPr/>
        </p:nvPicPr>
        <p:blipFill>
          <a:blip r:embed="rId3"/>
          <a:srcRect/>
          <a:stretch>
            <a:fillRect/>
          </a:stretch>
        </p:blipFill>
        <p:spPr bwMode="auto">
          <a:xfrm>
            <a:off x="4501110" y="3400890"/>
            <a:ext cx="4411713" cy="2867780"/>
          </a:xfrm>
          <a:prstGeom prst="rect">
            <a:avLst/>
          </a:prstGeom>
          <a:noFill/>
          <a:ln w="9525">
            <a:noFill/>
            <a:miter lim="800000"/>
            <a:headEnd/>
            <a:tailEnd/>
          </a:ln>
        </p:spPr>
      </p:pic>
      <p:sp>
        <p:nvSpPr>
          <p:cNvPr id="7" name="TextBox 1"/>
          <p:cNvSpPr txBox="1">
            <a:spLocks noChangeArrowheads="1"/>
          </p:cNvSpPr>
          <p:nvPr/>
        </p:nvSpPr>
        <p:spPr bwMode="auto">
          <a:xfrm>
            <a:off x="3047393" y="4319829"/>
            <a:ext cx="1122363" cy="369888"/>
          </a:xfrm>
          <a:prstGeom prst="rect">
            <a:avLst/>
          </a:prstGeom>
          <a:noFill/>
          <a:ln w="9525">
            <a:noFill/>
            <a:miter lim="800000"/>
            <a:headEnd/>
            <a:tailEnd/>
          </a:ln>
        </p:spPr>
        <p:txBody>
          <a:bodyPr wrap="none" lIns="91424" tIns="45712" rIns="91424" bIns="45712">
            <a:prstTxWarp prst="textNoShape">
              <a:avLst/>
            </a:prstTxWarp>
            <a:spAutoFit/>
          </a:bodyPr>
          <a:lstStyle/>
          <a:p>
            <a:r>
              <a:rPr lang="en-US" sz="1800" dirty="0"/>
              <a:t>DGEMM</a:t>
            </a:r>
          </a:p>
        </p:txBody>
      </p:sp>
      <p:cxnSp>
        <p:nvCxnSpPr>
          <p:cNvPr id="8" name="Straight Arrow Connector 3"/>
          <p:cNvCxnSpPr>
            <a:cxnSpLocks noChangeShapeType="1"/>
            <a:stCxn id="7" idx="1"/>
          </p:cNvCxnSpPr>
          <p:nvPr/>
        </p:nvCxnSpPr>
        <p:spPr bwMode="auto">
          <a:xfrm flipH="1">
            <a:off x="822477" y="4504771"/>
            <a:ext cx="2224914" cy="287074"/>
          </a:xfrm>
          <a:prstGeom prst="straightConnector1">
            <a:avLst/>
          </a:prstGeom>
          <a:noFill/>
          <a:ln w="19050">
            <a:solidFill>
              <a:schemeClr val="tx1"/>
            </a:solidFill>
            <a:round/>
            <a:headEnd/>
            <a:tailEnd type="triangle" w="med" len="lg"/>
          </a:ln>
        </p:spPr>
      </p:cxnSp>
      <p:cxnSp>
        <p:nvCxnSpPr>
          <p:cNvPr id="9" name="Straight Arrow Connector 8"/>
          <p:cNvCxnSpPr>
            <a:cxnSpLocks noChangeShapeType="1"/>
            <a:stCxn id="7" idx="1"/>
          </p:cNvCxnSpPr>
          <p:nvPr/>
        </p:nvCxnSpPr>
        <p:spPr bwMode="auto">
          <a:xfrm flipH="1" flipV="1">
            <a:off x="979715" y="4271752"/>
            <a:ext cx="2067676" cy="233021"/>
          </a:xfrm>
          <a:prstGeom prst="straightConnector1">
            <a:avLst/>
          </a:prstGeom>
          <a:noFill/>
          <a:ln w="19050">
            <a:solidFill>
              <a:schemeClr val="tx1"/>
            </a:solidFill>
            <a:round/>
            <a:headEnd/>
            <a:tailEnd type="triangle" w="med" len="lg"/>
          </a:ln>
        </p:spPr>
      </p:cxnSp>
      <p:cxnSp>
        <p:nvCxnSpPr>
          <p:cNvPr id="11" name="Straight Arrow Connector 10"/>
          <p:cNvCxnSpPr>
            <a:cxnSpLocks noChangeShapeType="1"/>
            <a:stCxn id="19" idx="1"/>
          </p:cNvCxnSpPr>
          <p:nvPr/>
        </p:nvCxnSpPr>
        <p:spPr bwMode="auto">
          <a:xfrm flipH="1" flipV="1">
            <a:off x="5878288" y="4199181"/>
            <a:ext cx="1639505" cy="736183"/>
          </a:xfrm>
          <a:prstGeom prst="straightConnector1">
            <a:avLst/>
          </a:prstGeom>
          <a:noFill/>
          <a:ln w="19050">
            <a:solidFill>
              <a:schemeClr val="tx1"/>
            </a:solidFill>
            <a:round/>
            <a:headEnd/>
            <a:tailEnd type="triangle" w="med" len="lg"/>
          </a:ln>
        </p:spPr>
      </p:cxnSp>
      <p:cxnSp>
        <p:nvCxnSpPr>
          <p:cNvPr id="16" name="Straight Arrow Connector 3"/>
          <p:cNvCxnSpPr>
            <a:cxnSpLocks noChangeShapeType="1"/>
            <a:stCxn id="19" idx="1"/>
          </p:cNvCxnSpPr>
          <p:nvPr/>
        </p:nvCxnSpPr>
        <p:spPr bwMode="auto">
          <a:xfrm flipH="1" flipV="1">
            <a:off x="5515432" y="4622513"/>
            <a:ext cx="2002361" cy="312851"/>
          </a:xfrm>
          <a:prstGeom prst="straightConnector1">
            <a:avLst/>
          </a:prstGeom>
          <a:noFill/>
          <a:ln w="19050">
            <a:solidFill>
              <a:schemeClr val="tx1"/>
            </a:solidFill>
            <a:round/>
            <a:headEnd/>
            <a:tailEnd type="triangle" w="med" len="lg"/>
          </a:ln>
        </p:spPr>
      </p:cxnSp>
      <p:sp>
        <p:nvSpPr>
          <p:cNvPr id="19" name="TextBox 1"/>
          <p:cNvSpPr txBox="1">
            <a:spLocks noChangeArrowheads="1"/>
          </p:cNvSpPr>
          <p:nvPr/>
        </p:nvSpPr>
        <p:spPr bwMode="auto">
          <a:xfrm>
            <a:off x="7517793" y="4750420"/>
            <a:ext cx="1122363" cy="369888"/>
          </a:xfrm>
          <a:prstGeom prst="rect">
            <a:avLst/>
          </a:prstGeom>
          <a:noFill/>
          <a:ln w="9525">
            <a:noFill/>
            <a:miter lim="800000"/>
            <a:headEnd/>
            <a:tailEnd/>
          </a:ln>
        </p:spPr>
        <p:txBody>
          <a:bodyPr wrap="none" lIns="91424" tIns="45712" rIns="91424" bIns="45712">
            <a:prstTxWarp prst="textNoShape">
              <a:avLst/>
            </a:prstTxWarp>
            <a:spAutoFit/>
          </a:bodyPr>
          <a:lstStyle/>
          <a:p>
            <a:r>
              <a:rPr lang="en-US" sz="1800" dirty="0"/>
              <a:t>DGEMM</a:t>
            </a:r>
          </a:p>
        </p:txBody>
      </p:sp>
      <p:sp>
        <p:nvSpPr>
          <p:cNvPr id="12" name="Footer Placeholder 2"/>
          <p:cNvSpPr>
            <a:spLocks noGrp="1"/>
          </p:cNvSpPr>
          <p:nvPr>
            <p:ph type="ftr" sz="quarter" idx="11"/>
          </p:nvPr>
        </p:nvSpPr>
        <p:spPr>
          <a:xfrm>
            <a:off x="0" y="6369050"/>
            <a:ext cx="6019800" cy="488950"/>
          </a:xfrm>
        </p:spPr>
        <p:txBody>
          <a:bodyPr/>
          <a:lstStyle/>
          <a:p>
            <a:r>
              <a:rPr lang="en-US" dirty="0" smtClean="0"/>
              <a:t>Parallel Performance Tools: A Short Course, </a:t>
            </a:r>
            <a:r>
              <a:rPr lang="en-US" dirty="0" err="1" smtClean="0"/>
              <a:t>Beihang</a:t>
            </a:r>
            <a:r>
              <a:rPr lang="en-US" dirty="0" smtClean="0"/>
              <a:t> University, December 2-4, 2013</a:t>
            </a:r>
            <a:endParaRPr lang="en-US" dirty="0"/>
          </a:p>
        </p:txBody>
      </p:sp>
      <p:sp>
        <p:nvSpPr>
          <p:cNvPr id="13" name="Slide Number Placeholder 3"/>
          <p:cNvSpPr>
            <a:spLocks noGrp="1"/>
          </p:cNvSpPr>
          <p:nvPr>
            <p:ph type="sldNum" sz="quarter" idx="12"/>
          </p:nvPr>
        </p:nvSpPr>
        <p:spPr>
          <a:xfrm>
            <a:off x="6553200" y="6369050"/>
            <a:ext cx="2133600" cy="488950"/>
          </a:xfrm>
        </p:spPr>
        <p:txBody>
          <a:bodyPr/>
          <a:lstStyle/>
          <a:p>
            <a:fld id="{F8E865A7-7678-F840-B2ED-A6879803B906}" type="slidenum">
              <a:rPr lang="en-US" smtClean="0"/>
              <a:pPr/>
              <a:t>24</a:t>
            </a:fld>
            <a:endParaRPr lang="en-US"/>
          </a:p>
        </p:txBody>
      </p:sp>
    </p:spTree>
    <p:extLst>
      <p:ext uri="{BB962C8B-B14F-4D97-AF65-F5344CB8AC3E}">
        <p14:creationId xmlns:p14="http://schemas.microsoft.com/office/powerpoint/2010/main" val="193811930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Content Placeholder 9"/>
          <p:cNvSpPr>
            <a:spLocks noGrp="1"/>
          </p:cNvSpPr>
          <p:nvPr>
            <p:ph idx="1"/>
          </p:nvPr>
        </p:nvSpPr>
        <p:spPr>
          <a:xfrm>
            <a:off x="238125" y="914400"/>
            <a:ext cx="8905875" cy="2895600"/>
          </a:xfrm>
        </p:spPr>
        <p:txBody>
          <a:bodyPr>
            <a:normAutofit fontScale="85000" lnSpcReduction="10000"/>
          </a:bodyPr>
          <a:lstStyle/>
          <a:p>
            <a:r>
              <a:rPr lang="en-US" dirty="0" smtClean="0"/>
              <a:t>Scaling on 64, 128, 256 and 512 nodes</a:t>
            </a:r>
          </a:p>
          <a:p>
            <a:r>
              <a:rPr lang="en-US" dirty="0" smtClean="0"/>
              <a:t>Tests with interrupt or communication helper thread (CHT)</a:t>
            </a:r>
          </a:p>
          <a:p>
            <a:pPr lvl="1"/>
            <a:r>
              <a:rPr lang="en-US" dirty="0" smtClean="0"/>
              <a:t>CHT requires a core to be allocated</a:t>
            </a:r>
          </a:p>
          <a:p>
            <a:r>
              <a:rPr lang="en-US" dirty="0" smtClean="0"/>
              <a:t>ARMCI calls are barely noticeable</a:t>
            </a:r>
          </a:p>
          <a:p>
            <a:r>
              <a:rPr lang="en-US" dirty="0" smtClean="0"/>
              <a:t>DAXPY calculation shows up more</a:t>
            </a:r>
          </a:p>
          <a:p>
            <a:r>
              <a:rPr lang="en-US" dirty="0" smtClean="0"/>
              <a:t>CHT performs better in both SMP and DUAL modes</a:t>
            </a:r>
            <a:endParaRPr lang="en-US" dirty="0"/>
          </a:p>
        </p:txBody>
      </p:sp>
      <p:sp>
        <p:nvSpPr>
          <p:cNvPr id="126977" name="Title 8"/>
          <p:cNvSpPr>
            <a:spLocks noGrp="1"/>
          </p:cNvSpPr>
          <p:nvPr>
            <p:ph type="title"/>
          </p:nvPr>
        </p:nvSpPr>
        <p:spPr/>
        <p:txBody>
          <a:bodyPr>
            <a:normAutofit fontScale="90000"/>
          </a:bodyPr>
          <a:lstStyle/>
          <a:p>
            <a:r>
              <a:rPr lang="en-US" dirty="0" smtClean="0"/>
              <a:t>Intrepid Tests Comparing No Pinning vs. Pinning</a:t>
            </a:r>
            <a:endParaRPr lang="en-US" dirty="0"/>
          </a:p>
        </p:txBody>
      </p:sp>
      <p:pic>
        <p:nvPicPr>
          <p:cNvPr id="126979" name="Picture 6" descr="pe_tot_time_bgp_smp_st_bar_dcmf=0_nothread=0.png"/>
          <p:cNvPicPr>
            <a:picLocks noChangeAspect="1"/>
          </p:cNvPicPr>
          <p:nvPr/>
        </p:nvPicPr>
        <p:blipFill>
          <a:blip r:embed="rId2"/>
          <a:srcRect/>
          <a:stretch>
            <a:fillRect/>
          </a:stretch>
        </p:blipFill>
        <p:spPr bwMode="auto">
          <a:xfrm>
            <a:off x="228600" y="3702511"/>
            <a:ext cx="4267200" cy="2635250"/>
          </a:xfrm>
          <a:prstGeom prst="rect">
            <a:avLst/>
          </a:prstGeom>
          <a:noFill/>
          <a:ln w="9525">
            <a:noFill/>
            <a:miter lim="800000"/>
            <a:headEnd/>
            <a:tailEnd/>
          </a:ln>
        </p:spPr>
      </p:pic>
      <p:pic>
        <p:nvPicPr>
          <p:cNvPr id="126980" name="Picture 7" descr="pe_tot_time_bgp_smp_st_bar_dcmf=1_nothread=0.png"/>
          <p:cNvPicPr>
            <a:picLocks noChangeAspect="1"/>
          </p:cNvPicPr>
          <p:nvPr/>
        </p:nvPicPr>
        <p:blipFill>
          <a:blip r:embed="rId3"/>
          <a:srcRect/>
          <a:stretch>
            <a:fillRect/>
          </a:stretch>
        </p:blipFill>
        <p:spPr bwMode="auto">
          <a:xfrm>
            <a:off x="4648202" y="3707273"/>
            <a:ext cx="4257675" cy="2630488"/>
          </a:xfrm>
          <a:prstGeom prst="rect">
            <a:avLst/>
          </a:prstGeom>
          <a:noFill/>
          <a:ln w="9525">
            <a:noFill/>
            <a:miter lim="800000"/>
            <a:headEnd/>
            <a:tailEnd/>
          </a:ln>
        </p:spPr>
      </p:pic>
      <p:sp>
        <p:nvSpPr>
          <p:cNvPr id="6" name="Footer Placeholder 2"/>
          <p:cNvSpPr>
            <a:spLocks noGrp="1"/>
          </p:cNvSpPr>
          <p:nvPr>
            <p:ph type="ftr" sz="quarter" idx="11"/>
          </p:nvPr>
        </p:nvSpPr>
        <p:spPr>
          <a:xfrm>
            <a:off x="0" y="6369050"/>
            <a:ext cx="6019800" cy="488950"/>
          </a:xfrm>
        </p:spPr>
        <p:txBody>
          <a:bodyPr/>
          <a:lstStyle/>
          <a:p>
            <a:r>
              <a:rPr lang="en-US" dirty="0" smtClean="0"/>
              <a:t>Parallel Performance Tools: A Short Course, </a:t>
            </a:r>
            <a:r>
              <a:rPr lang="en-US" dirty="0" err="1" smtClean="0"/>
              <a:t>Beihang</a:t>
            </a:r>
            <a:r>
              <a:rPr lang="en-US" dirty="0" smtClean="0"/>
              <a:t> University, December 2-4, 2013</a:t>
            </a:r>
            <a:endParaRPr lang="en-US" dirty="0"/>
          </a:p>
        </p:txBody>
      </p:sp>
      <p:sp>
        <p:nvSpPr>
          <p:cNvPr id="7" name="Slide Number Placeholder 3"/>
          <p:cNvSpPr>
            <a:spLocks noGrp="1"/>
          </p:cNvSpPr>
          <p:nvPr>
            <p:ph type="sldNum" sz="quarter" idx="12"/>
          </p:nvPr>
        </p:nvSpPr>
        <p:spPr>
          <a:xfrm>
            <a:off x="6553200" y="6369050"/>
            <a:ext cx="2133600" cy="488950"/>
          </a:xfrm>
        </p:spPr>
        <p:txBody>
          <a:bodyPr/>
          <a:lstStyle/>
          <a:p>
            <a:fld id="{F8E865A7-7678-F840-B2ED-A6879803B906}" type="slidenum">
              <a:rPr lang="en-US" smtClean="0"/>
              <a:pPr/>
              <a:t>25</a:t>
            </a:fld>
            <a:endParaRPr lang="en-US"/>
          </a:p>
        </p:txBody>
      </p:sp>
    </p:spTree>
    <p:extLst>
      <p:ext uri="{BB962C8B-B14F-4D97-AF65-F5344CB8AC3E}">
        <p14:creationId xmlns:p14="http://schemas.microsoft.com/office/powerpoint/2010/main" val="174681636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85000" lnSpcReduction="20000"/>
          </a:bodyPr>
          <a:lstStyle/>
          <a:p>
            <a:r>
              <a:rPr lang="en-US" smtClean="0"/>
              <a:t>Parallel performance is determined by:</a:t>
            </a:r>
          </a:p>
          <a:p>
            <a:pPr lvl="1"/>
            <a:r>
              <a:rPr lang="en-US" smtClean="0"/>
              <a:t>How the application is design and developed</a:t>
            </a:r>
          </a:p>
          <a:p>
            <a:pPr lvl="1"/>
            <a:r>
              <a:rPr lang="en-US" smtClean="0"/>
              <a:t>The nature and characteristics of the problem</a:t>
            </a:r>
          </a:p>
          <a:p>
            <a:endParaRPr lang="en-US" smtClean="0"/>
          </a:p>
          <a:p>
            <a:endParaRPr lang="en-US" smtClean="0"/>
          </a:p>
          <a:p>
            <a:endParaRPr lang="en-US" smtClean="0"/>
          </a:p>
          <a:p>
            <a:endParaRPr lang="en-US" smtClean="0"/>
          </a:p>
          <a:p>
            <a:endParaRPr lang="en-US" smtClean="0"/>
          </a:p>
          <a:p>
            <a:r>
              <a:rPr lang="en-US" smtClean="0"/>
              <a:t>Computational chemistry applications can exhibit:</a:t>
            </a:r>
          </a:p>
          <a:p>
            <a:pPr lvl="1"/>
            <a:r>
              <a:rPr lang="en-US" smtClean="0"/>
              <a:t>Highly symmetric diverse load (e.g., Benzene)</a:t>
            </a:r>
          </a:p>
          <a:p>
            <a:pPr lvl="1"/>
            <a:r>
              <a:rPr lang="en-US" smtClean="0"/>
              <a:t>Asymmetric unpredictable load (e.g., water clusters)</a:t>
            </a:r>
          </a:p>
          <a:p>
            <a:pPr lvl="1"/>
            <a:r>
              <a:rPr lang="en-US" smtClean="0"/>
              <a:t>QM/MM sheer large size (e.g., macro-molecules)</a:t>
            </a:r>
          </a:p>
          <a:p>
            <a:r>
              <a:rPr lang="en-US" smtClean="0"/>
              <a:t>Load balance is crucially important for performance</a:t>
            </a:r>
            <a:endParaRPr lang="en-US" dirty="0"/>
          </a:p>
        </p:txBody>
      </p:sp>
      <p:sp>
        <p:nvSpPr>
          <p:cNvPr id="2" name="Title 1"/>
          <p:cNvSpPr>
            <a:spLocks noGrp="1"/>
          </p:cNvSpPr>
          <p:nvPr>
            <p:ph type="title"/>
          </p:nvPr>
        </p:nvSpPr>
        <p:spPr/>
        <p:txBody>
          <a:bodyPr>
            <a:normAutofit fontScale="90000"/>
          </a:bodyPr>
          <a:lstStyle/>
          <a:p>
            <a:r>
              <a:rPr lang="en-US" dirty="0" smtClean="0"/>
              <a:t>Electronic Structure in Computational Chemistry</a:t>
            </a:r>
            <a:endParaRPr lang="en-US" dirty="0"/>
          </a:p>
        </p:txBody>
      </p:sp>
      <p:sp>
        <p:nvSpPr>
          <p:cNvPr id="9" name="Text Placeholder 3"/>
          <p:cNvSpPr txBox="1">
            <a:spLocks/>
          </p:cNvSpPr>
          <p:nvPr/>
        </p:nvSpPr>
        <p:spPr>
          <a:xfrm>
            <a:off x="1199147" y="3726462"/>
            <a:ext cx="1461810" cy="457200"/>
          </a:xfrm>
          <a:prstGeom prst="rect">
            <a:avLst/>
          </a:prstGeom>
        </p:spPr>
        <p:txBody>
          <a:bodyPr vert="horz" lIns="91424" tIns="45712" rIns="91424" bIns="45712" rtlCol="0" anchor="b">
            <a:normAutofit/>
          </a:bodyPr>
          <a:lstStyle/>
          <a:p>
            <a:pPr algn="ctr" defTabSz="914237" eaLnBrk="1" fontAlgn="auto" hangingPunct="1">
              <a:spcBef>
                <a:spcPct val="20000"/>
              </a:spcBef>
              <a:spcAft>
                <a:spcPts val="0"/>
              </a:spcAft>
              <a:defRPr/>
            </a:pPr>
            <a:r>
              <a:rPr lang="en-US" b="1" i="0" dirty="0">
                <a:latin typeface="+mn-lt"/>
                <a:ea typeface="+mn-ea"/>
                <a:cs typeface="+mn-cs"/>
              </a:rPr>
              <a:t>Benzene</a:t>
            </a:r>
          </a:p>
        </p:txBody>
      </p:sp>
      <p:grpSp>
        <p:nvGrpSpPr>
          <p:cNvPr id="4" name="Group 13"/>
          <p:cNvGrpSpPr>
            <a:grpSpLocks noChangeAspect="1"/>
          </p:cNvGrpSpPr>
          <p:nvPr/>
        </p:nvGrpSpPr>
        <p:grpSpPr>
          <a:xfrm>
            <a:off x="1066077" y="2168749"/>
            <a:ext cx="6499819" cy="1531576"/>
            <a:chOff x="703211" y="2612705"/>
            <a:chExt cx="7646846" cy="1801854"/>
          </a:xfrm>
        </p:grpSpPr>
        <p:pic>
          <p:nvPicPr>
            <p:cNvPr id="7" name="Picture 2" descr="C:\Users\NIC\Downloads\benzen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3211" y="2672329"/>
              <a:ext cx="1949787" cy="1727943"/>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8" name="Picture 3" descr="C:\Users\NIC\Downloads\QMMM-excited-state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88008" y="2612705"/>
              <a:ext cx="1862049" cy="1787567"/>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10" name="Picture 4" descr="C:\Users\NIC\Downloads\h2o-8.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22612" y="2612705"/>
              <a:ext cx="2049532" cy="1801854"/>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grpSp>
      <p:sp>
        <p:nvSpPr>
          <p:cNvPr id="11" name="Text Placeholder 3"/>
          <p:cNvSpPr txBox="1">
            <a:spLocks/>
          </p:cNvSpPr>
          <p:nvPr/>
        </p:nvSpPr>
        <p:spPr>
          <a:xfrm>
            <a:off x="3359785" y="3733800"/>
            <a:ext cx="2083076" cy="457200"/>
          </a:xfrm>
          <a:prstGeom prst="rect">
            <a:avLst/>
          </a:prstGeom>
        </p:spPr>
        <p:txBody>
          <a:bodyPr vert="horz" lIns="91424" tIns="45712" rIns="91424" bIns="45712" rtlCol="0" anchor="b">
            <a:normAutofit/>
          </a:bodyPr>
          <a:lstStyle>
            <a:lvl1pPr marL="0" indent="0" algn="l" defTabSz="914400" rtl="0" eaLnBrk="1" latinLnBrk="0" hangingPunct="1">
              <a:spcBef>
                <a:spcPct val="20000"/>
              </a:spcBef>
              <a:buFont typeface="Arial" pitchFamily="34" charset="0"/>
              <a:buNone/>
              <a:defRPr sz="2400" b="1" kern="1200">
                <a:solidFill>
                  <a:schemeClr val="tx1"/>
                </a:solidFill>
                <a:latin typeface="+mn-lt"/>
                <a:ea typeface="+mn-ea"/>
                <a:cs typeface="+mn-cs"/>
              </a:defRPr>
            </a:lvl1pPr>
            <a:lvl2pPr marL="457200" indent="0" algn="l" defTabSz="914400" rtl="0" eaLnBrk="1" latinLnBrk="0" hangingPunct="1">
              <a:spcBef>
                <a:spcPct val="20000"/>
              </a:spcBef>
              <a:buFont typeface="Arial" pitchFamily="34" charset="0"/>
              <a:buNone/>
              <a:defRPr sz="2000" b="1" kern="1200">
                <a:solidFill>
                  <a:schemeClr val="tx1"/>
                </a:solidFill>
                <a:latin typeface="+mn-lt"/>
                <a:ea typeface="+mn-ea"/>
                <a:cs typeface="+mn-cs"/>
              </a:defRPr>
            </a:lvl2pPr>
            <a:lvl3pPr marL="914400" indent="0" algn="l" defTabSz="914400" rtl="0" eaLnBrk="1" latinLnBrk="0" hangingPunct="1">
              <a:spcBef>
                <a:spcPct val="20000"/>
              </a:spcBef>
              <a:buFont typeface="Arial" pitchFamily="34" charset="0"/>
              <a:buNone/>
              <a:defRPr sz="1800" b="1" kern="1200">
                <a:solidFill>
                  <a:schemeClr val="tx1"/>
                </a:solidFill>
                <a:latin typeface="+mn-lt"/>
                <a:ea typeface="+mn-ea"/>
                <a:cs typeface="+mn-cs"/>
              </a:defRPr>
            </a:lvl3pPr>
            <a:lvl4pPr marL="13716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4pPr>
            <a:lvl5pPr marL="18288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5pPr>
            <a:lvl6pPr marL="22860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6pPr>
            <a:lvl7pPr marL="27432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7pPr>
            <a:lvl8pPr marL="32004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8pPr>
            <a:lvl9pPr marL="36576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9pPr>
          </a:lstStyle>
          <a:p>
            <a:pPr algn="ctr"/>
            <a:r>
              <a:rPr lang="en-US" dirty="0" smtClean="0">
                <a:solidFill>
                  <a:prstClr val="black"/>
                </a:solidFill>
              </a:rPr>
              <a:t>Water Clusters</a:t>
            </a:r>
            <a:endParaRPr lang="en-US" dirty="0">
              <a:solidFill>
                <a:prstClr val="black"/>
              </a:solidFill>
            </a:endParaRPr>
          </a:p>
        </p:txBody>
      </p:sp>
      <p:sp>
        <p:nvSpPr>
          <p:cNvPr id="12" name="Text Placeholder 5"/>
          <p:cNvSpPr txBox="1">
            <a:spLocks/>
          </p:cNvSpPr>
          <p:nvPr/>
        </p:nvSpPr>
        <p:spPr>
          <a:xfrm>
            <a:off x="5677154" y="3758286"/>
            <a:ext cx="2292404" cy="411162"/>
          </a:xfrm>
          <a:prstGeom prst="rect">
            <a:avLst/>
          </a:prstGeom>
        </p:spPr>
        <p:txBody>
          <a:bodyPr vert="horz" lIns="91432" tIns="45716" rIns="91432" bIns="45716" rtlCol="0" anchor="b">
            <a:normAutofit fontScale="92500" lnSpcReduction="10000"/>
          </a:bodyPr>
          <a:lstStyle>
            <a:lvl1pPr marL="0" indent="0" algn="l" defTabSz="914400" rtl="0" eaLnBrk="1" latinLnBrk="0" hangingPunct="1">
              <a:spcBef>
                <a:spcPct val="20000"/>
              </a:spcBef>
              <a:buFont typeface="Arial" pitchFamily="34" charset="0"/>
              <a:buNone/>
              <a:defRPr sz="2400" b="1" kern="1200">
                <a:solidFill>
                  <a:schemeClr val="tx1"/>
                </a:solidFill>
                <a:latin typeface="+mn-lt"/>
                <a:ea typeface="+mn-ea"/>
                <a:cs typeface="+mn-cs"/>
              </a:defRPr>
            </a:lvl1pPr>
            <a:lvl2pPr marL="457200" indent="0" algn="l" defTabSz="914400" rtl="0" eaLnBrk="1" latinLnBrk="0" hangingPunct="1">
              <a:spcBef>
                <a:spcPct val="20000"/>
              </a:spcBef>
              <a:buFont typeface="Arial" pitchFamily="34" charset="0"/>
              <a:buNone/>
              <a:defRPr sz="2000" b="1" kern="1200">
                <a:solidFill>
                  <a:schemeClr val="tx1"/>
                </a:solidFill>
                <a:latin typeface="+mn-lt"/>
                <a:ea typeface="+mn-ea"/>
                <a:cs typeface="+mn-cs"/>
              </a:defRPr>
            </a:lvl2pPr>
            <a:lvl3pPr marL="914400" indent="0" algn="l" defTabSz="914400" rtl="0" eaLnBrk="1" latinLnBrk="0" hangingPunct="1">
              <a:spcBef>
                <a:spcPct val="20000"/>
              </a:spcBef>
              <a:buFont typeface="Arial" pitchFamily="34" charset="0"/>
              <a:buNone/>
              <a:defRPr sz="1800" b="1" kern="1200">
                <a:solidFill>
                  <a:schemeClr val="tx1"/>
                </a:solidFill>
                <a:latin typeface="+mn-lt"/>
                <a:ea typeface="+mn-ea"/>
                <a:cs typeface="+mn-cs"/>
              </a:defRPr>
            </a:lvl3pPr>
            <a:lvl4pPr marL="13716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4pPr>
            <a:lvl5pPr marL="18288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5pPr>
            <a:lvl6pPr marL="22860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6pPr>
            <a:lvl7pPr marL="27432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7pPr>
            <a:lvl8pPr marL="32004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8pPr>
            <a:lvl9pPr marL="36576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9pPr>
          </a:lstStyle>
          <a:p>
            <a:pPr algn="ctr"/>
            <a:r>
              <a:rPr lang="en-US" dirty="0" smtClean="0">
                <a:solidFill>
                  <a:prstClr val="black"/>
                </a:solidFill>
              </a:rPr>
              <a:t>Macro-Molecules</a:t>
            </a:r>
            <a:endParaRPr lang="en-US" dirty="0">
              <a:solidFill>
                <a:prstClr val="black"/>
              </a:solidFill>
            </a:endParaRPr>
          </a:p>
        </p:txBody>
      </p:sp>
      <p:sp>
        <p:nvSpPr>
          <p:cNvPr id="13" name="Footer Placeholder 2"/>
          <p:cNvSpPr>
            <a:spLocks noGrp="1"/>
          </p:cNvSpPr>
          <p:nvPr>
            <p:ph type="ftr" sz="quarter" idx="11"/>
          </p:nvPr>
        </p:nvSpPr>
        <p:spPr>
          <a:xfrm>
            <a:off x="0" y="6369050"/>
            <a:ext cx="6019800" cy="488950"/>
          </a:xfrm>
        </p:spPr>
        <p:txBody>
          <a:bodyPr/>
          <a:lstStyle/>
          <a:p>
            <a:r>
              <a:rPr lang="en-US" dirty="0" smtClean="0"/>
              <a:t>Parallel Performance Tools: A Short Course, </a:t>
            </a:r>
            <a:r>
              <a:rPr lang="en-US" dirty="0" err="1" smtClean="0"/>
              <a:t>Beihang</a:t>
            </a:r>
            <a:r>
              <a:rPr lang="en-US" dirty="0" smtClean="0"/>
              <a:t> University, December 2-4, 2013</a:t>
            </a:r>
            <a:endParaRPr lang="en-US" dirty="0"/>
          </a:p>
        </p:txBody>
      </p:sp>
      <p:sp>
        <p:nvSpPr>
          <p:cNvPr id="14" name="Slide Number Placeholder 3"/>
          <p:cNvSpPr>
            <a:spLocks noGrp="1"/>
          </p:cNvSpPr>
          <p:nvPr>
            <p:ph type="sldNum" sz="quarter" idx="12"/>
          </p:nvPr>
        </p:nvSpPr>
        <p:spPr>
          <a:xfrm>
            <a:off x="6553200" y="6369050"/>
            <a:ext cx="2133600" cy="488950"/>
          </a:xfrm>
        </p:spPr>
        <p:txBody>
          <a:bodyPr/>
          <a:lstStyle/>
          <a:p>
            <a:fld id="{F8E865A7-7678-F840-B2ED-A6879803B906}" type="slidenum">
              <a:rPr lang="en-US" smtClean="0"/>
              <a:pPr/>
              <a:t>26</a:t>
            </a:fld>
            <a:endParaRPr lang="en-US"/>
          </a:p>
        </p:txBody>
      </p:sp>
    </p:spTree>
    <p:extLst>
      <p:ext uri="{BB962C8B-B14F-4D97-AF65-F5344CB8AC3E}">
        <p14:creationId xmlns:p14="http://schemas.microsoft.com/office/powerpoint/2010/main" val="967365597"/>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3" descr="G:\IE-paper\trunk\img\matplotlib\nxtval_scaling\nxtvalscal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88143" y="2099383"/>
            <a:ext cx="2789972" cy="2177473"/>
          </a:xfrm>
          <a:prstGeom prst="rect">
            <a:avLst/>
          </a:prstGeom>
          <a:ln>
            <a:noFill/>
          </a:ln>
          <a:effectLst/>
          <a:extLst>
            <a:ext uri="{909E8E84-426E-40dd-AFC4-6F175D3DCCD1}">
              <a14:hiddenFill xmlns:a14="http://schemas.microsoft.com/office/drawing/2010/main">
                <a:solidFill>
                  <a:srgbClr val="FFFFFF"/>
                </a:solidFill>
              </a14:hiddenFill>
            </a:ext>
          </a:extLst>
        </p:spPr>
      </p:pic>
      <p:sp>
        <p:nvSpPr>
          <p:cNvPr id="3" name="Content Placeholder 2"/>
          <p:cNvSpPr>
            <a:spLocks noGrp="1"/>
          </p:cNvSpPr>
          <p:nvPr>
            <p:ph idx="1"/>
          </p:nvPr>
        </p:nvSpPr>
        <p:spPr/>
        <p:txBody>
          <a:bodyPr>
            <a:normAutofit fontScale="92500" lnSpcReduction="20000"/>
          </a:bodyPr>
          <a:lstStyle/>
          <a:p>
            <a:r>
              <a:rPr lang="en-US" smtClean="0"/>
              <a:t>Focus on NXTVAL</a:t>
            </a:r>
          </a:p>
          <a:p>
            <a:pPr lvl="1"/>
            <a:r>
              <a:rPr lang="en-US" smtClean="0"/>
              <a:t>Atomic counter keeping track</a:t>
            </a:r>
            <a:br>
              <a:rPr lang="en-US" smtClean="0"/>
            </a:br>
            <a:r>
              <a:rPr lang="en-US" smtClean="0"/>
              <a:t>of which global tasks sent</a:t>
            </a:r>
          </a:p>
          <a:p>
            <a:r>
              <a:rPr lang="en-US" smtClean="0"/>
              <a:t>Strong scaling experiment</a:t>
            </a:r>
          </a:p>
          <a:p>
            <a:pPr lvl="1"/>
            <a:r>
              <a:rPr lang="en-US" smtClean="0"/>
              <a:t>14 water molecules</a:t>
            </a:r>
          </a:p>
          <a:p>
            <a:pPr lvl="2"/>
            <a:r>
              <a:rPr lang="en-US" smtClean="0"/>
              <a:t>aug-cc-PVDZ dataset</a:t>
            </a:r>
          </a:p>
          <a:p>
            <a:pPr lvl="1"/>
            <a:r>
              <a:rPr lang="en-US" smtClean="0"/>
              <a:t>124 nodes on ANL Fusion</a:t>
            </a:r>
          </a:p>
          <a:p>
            <a:pPr lvl="2"/>
            <a:r>
              <a:rPr lang="en-US" smtClean="0"/>
              <a:t>8 cores per node</a:t>
            </a:r>
          </a:p>
          <a:p>
            <a:pPr lvl="1"/>
            <a:r>
              <a:rPr lang="en-US" smtClean="0"/>
              <a:t>NXTVAL significant %</a:t>
            </a:r>
          </a:p>
          <a:p>
            <a:pPr lvl="1"/>
            <a:r>
              <a:rPr lang="en-US" smtClean="0"/>
              <a:t>Increasing per call time</a:t>
            </a:r>
          </a:p>
          <a:p>
            <a:r>
              <a:rPr lang="en-US" smtClean="0"/>
              <a:t>When arrival rate exceeds</a:t>
            </a:r>
            <a:br>
              <a:rPr lang="en-US" smtClean="0"/>
            </a:br>
            <a:r>
              <a:rPr lang="en-US" smtClean="0"/>
              <a:t>processing rate, buffering and</a:t>
            </a:r>
            <a:br>
              <a:rPr lang="en-US" smtClean="0"/>
            </a:br>
            <a:r>
              <a:rPr lang="en-US" smtClean="0"/>
              <a:t>flow control must be used</a:t>
            </a:r>
          </a:p>
          <a:p>
            <a:pPr lvl="1"/>
            <a:endParaRPr lang="en-US" smtClean="0"/>
          </a:p>
          <a:p>
            <a:endParaRPr lang="en-US" dirty="0" smtClean="0"/>
          </a:p>
        </p:txBody>
      </p:sp>
      <p:sp>
        <p:nvSpPr>
          <p:cNvPr id="2" name="Title 1"/>
          <p:cNvSpPr>
            <a:spLocks noGrp="1"/>
          </p:cNvSpPr>
          <p:nvPr>
            <p:ph type="title"/>
          </p:nvPr>
        </p:nvSpPr>
        <p:spPr/>
        <p:txBody>
          <a:bodyPr/>
          <a:lstStyle/>
          <a:p>
            <a:r>
              <a:rPr lang="en-US" smtClean="0"/>
              <a:t>NWChem Performance Analysis – NXTVAL</a:t>
            </a:r>
            <a:endParaRPr lang="en-US" dirty="0"/>
          </a:p>
        </p:txBody>
      </p:sp>
      <p:pic>
        <p:nvPicPr>
          <p:cNvPr id="4" name="Picture 2" descr="G:\IE-paper\trunk\img\profile_123nodes_w1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8415" y="1105431"/>
            <a:ext cx="4025586" cy="1004911"/>
          </a:xfrm>
          <a:prstGeom prst="rect">
            <a:avLst/>
          </a:prstGeom>
          <a:ln>
            <a:noFill/>
          </a:ln>
          <a:effectLst/>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6032243" y="2156299"/>
            <a:ext cx="984347" cy="336765"/>
          </a:xfrm>
          <a:prstGeom prst="rect">
            <a:avLst/>
          </a:prstGeom>
          <a:noFill/>
        </p:spPr>
        <p:txBody>
          <a:bodyPr wrap="none" lIns="91424" tIns="45712" rIns="91424" bIns="45712" rtlCol="0">
            <a:spAutoFit/>
          </a:bodyPr>
          <a:lstStyle/>
          <a:p>
            <a:pPr algn="ctr"/>
            <a:r>
              <a:rPr lang="en-US" sz="1600" dirty="0"/>
              <a:t>NXTVAL</a:t>
            </a:r>
          </a:p>
        </p:txBody>
      </p:sp>
      <p:sp>
        <p:nvSpPr>
          <p:cNvPr id="10" name="TextBox 9"/>
          <p:cNvSpPr txBox="1"/>
          <p:nvPr/>
        </p:nvSpPr>
        <p:spPr>
          <a:xfrm>
            <a:off x="6838452" y="3275264"/>
            <a:ext cx="1721889" cy="582024"/>
          </a:xfrm>
          <a:prstGeom prst="rect">
            <a:avLst/>
          </a:prstGeom>
          <a:noFill/>
        </p:spPr>
        <p:txBody>
          <a:bodyPr wrap="none" lIns="91424" tIns="45712" rIns="91424" bIns="45712" rtlCol="0">
            <a:spAutoFit/>
          </a:bodyPr>
          <a:lstStyle/>
          <a:p>
            <a:pPr algn="ctr"/>
            <a:r>
              <a:rPr lang="en-US" sz="1600" dirty="0"/>
              <a:t>flooding</a:t>
            </a:r>
            <a:br>
              <a:rPr lang="en-US" sz="1600" dirty="0"/>
            </a:br>
            <a:r>
              <a:rPr lang="en-US" sz="1600" dirty="0"/>
              <a:t>micro-benchmark</a:t>
            </a:r>
          </a:p>
        </p:txBody>
      </p:sp>
      <p:pic>
        <p:nvPicPr>
          <p:cNvPr id="11" name="Picture 10"/>
          <p:cNvPicPr>
            <a:picLocks noChangeAspect="1"/>
          </p:cNvPicPr>
          <p:nvPr/>
        </p:nvPicPr>
        <p:blipFill>
          <a:blip r:embed="rId5"/>
          <a:stretch>
            <a:fillRect/>
          </a:stretch>
        </p:blipFill>
        <p:spPr>
          <a:xfrm>
            <a:off x="5903528" y="4309182"/>
            <a:ext cx="2709334" cy="1985081"/>
          </a:xfrm>
          <a:prstGeom prst="rect">
            <a:avLst/>
          </a:prstGeom>
        </p:spPr>
      </p:pic>
      <p:sp>
        <p:nvSpPr>
          <p:cNvPr id="12" name="TextBox 11"/>
          <p:cNvSpPr txBox="1"/>
          <p:nvPr/>
        </p:nvSpPr>
        <p:spPr>
          <a:xfrm>
            <a:off x="6059233" y="4286811"/>
            <a:ext cx="984347" cy="336765"/>
          </a:xfrm>
          <a:prstGeom prst="rect">
            <a:avLst/>
          </a:prstGeom>
          <a:noFill/>
        </p:spPr>
        <p:txBody>
          <a:bodyPr wrap="none" lIns="91424" tIns="45712" rIns="91424" bIns="45712" rtlCol="0">
            <a:spAutoFit/>
          </a:bodyPr>
          <a:lstStyle/>
          <a:p>
            <a:pPr algn="ctr"/>
            <a:r>
              <a:rPr lang="en-US" sz="1600" dirty="0"/>
              <a:t>NXTVAL</a:t>
            </a:r>
          </a:p>
        </p:txBody>
      </p:sp>
      <p:sp>
        <p:nvSpPr>
          <p:cNvPr id="13" name="TextBox 12"/>
          <p:cNvSpPr txBox="1"/>
          <p:nvPr/>
        </p:nvSpPr>
        <p:spPr>
          <a:xfrm>
            <a:off x="6054391" y="5237496"/>
            <a:ext cx="984347" cy="336765"/>
          </a:xfrm>
          <a:prstGeom prst="rect">
            <a:avLst/>
          </a:prstGeom>
          <a:noFill/>
        </p:spPr>
        <p:txBody>
          <a:bodyPr wrap="none" lIns="91424" tIns="45712" rIns="91424" bIns="45712" rtlCol="0">
            <a:spAutoFit/>
          </a:bodyPr>
          <a:lstStyle/>
          <a:p>
            <a:pPr algn="ctr"/>
            <a:r>
              <a:rPr lang="en-US" sz="1600" dirty="0"/>
              <a:t>NXTVAL</a:t>
            </a:r>
          </a:p>
        </p:txBody>
      </p:sp>
      <p:sp>
        <p:nvSpPr>
          <p:cNvPr id="14" name="Footer Placeholder 2"/>
          <p:cNvSpPr>
            <a:spLocks noGrp="1"/>
          </p:cNvSpPr>
          <p:nvPr>
            <p:ph type="ftr" sz="quarter" idx="11"/>
          </p:nvPr>
        </p:nvSpPr>
        <p:spPr>
          <a:xfrm>
            <a:off x="0" y="6369050"/>
            <a:ext cx="6019800" cy="488950"/>
          </a:xfrm>
        </p:spPr>
        <p:txBody>
          <a:bodyPr/>
          <a:lstStyle/>
          <a:p>
            <a:r>
              <a:rPr lang="en-US" dirty="0" smtClean="0"/>
              <a:t>Parallel Performance Tools: A Short Course, </a:t>
            </a:r>
            <a:r>
              <a:rPr lang="en-US" dirty="0" err="1" smtClean="0"/>
              <a:t>Beihang</a:t>
            </a:r>
            <a:r>
              <a:rPr lang="en-US" dirty="0" smtClean="0"/>
              <a:t> University, December 2-4, 2013</a:t>
            </a:r>
            <a:endParaRPr lang="en-US" dirty="0"/>
          </a:p>
        </p:txBody>
      </p:sp>
      <p:sp>
        <p:nvSpPr>
          <p:cNvPr id="15" name="Slide Number Placeholder 3"/>
          <p:cNvSpPr>
            <a:spLocks noGrp="1"/>
          </p:cNvSpPr>
          <p:nvPr>
            <p:ph type="sldNum" sz="quarter" idx="12"/>
          </p:nvPr>
        </p:nvSpPr>
        <p:spPr>
          <a:xfrm>
            <a:off x="6553200" y="6369050"/>
            <a:ext cx="2133600" cy="488950"/>
          </a:xfrm>
        </p:spPr>
        <p:txBody>
          <a:bodyPr/>
          <a:lstStyle/>
          <a:p>
            <a:fld id="{F8E865A7-7678-F840-B2ED-A6879803B906}" type="slidenum">
              <a:rPr lang="en-US" smtClean="0"/>
              <a:pPr/>
              <a:t>27</a:t>
            </a:fld>
            <a:endParaRPr lang="en-US"/>
          </a:p>
        </p:txBody>
      </p:sp>
    </p:spTree>
    <p:extLst>
      <p:ext uri="{BB962C8B-B14F-4D97-AF65-F5344CB8AC3E}">
        <p14:creationId xmlns:p14="http://schemas.microsoft.com/office/powerpoint/2010/main" val="2224681228"/>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5019526" y="1133225"/>
            <a:ext cx="4051899" cy="3270706"/>
          </a:xfrm>
          <a:prstGeom prst="rect">
            <a:avLst/>
          </a:prstGeom>
        </p:spPr>
      </p:pic>
      <p:sp>
        <p:nvSpPr>
          <p:cNvPr id="3" name="Content Placeholder 2"/>
          <p:cNvSpPr>
            <a:spLocks noGrp="1"/>
          </p:cNvSpPr>
          <p:nvPr>
            <p:ph idx="1"/>
          </p:nvPr>
        </p:nvSpPr>
        <p:spPr>
          <a:xfrm>
            <a:off x="238125" y="914400"/>
            <a:ext cx="8905875" cy="4616171"/>
          </a:xfrm>
        </p:spPr>
        <p:txBody>
          <a:bodyPr>
            <a:normAutofit fontScale="92500" lnSpcReduction="10000"/>
          </a:bodyPr>
          <a:lstStyle/>
          <a:p>
            <a:r>
              <a:rPr lang="en-US" dirty="0" smtClean="0"/>
              <a:t>How to eliminate the overhead</a:t>
            </a:r>
            <a:br>
              <a:rPr lang="en-US" dirty="0" smtClean="0"/>
            </a:br>
            <a:r>
              <a:rPr lang="en-US" dirty="0" smtClean="0"/>
              <a:t>of centralized load balance</a:t>
            </a:r>
            <a:br>
              <a:rPr lang="en-US" dirty="0" smtClean="0"/>
            </a:br>
            <a:r>
              <a:rPr lang="en-US" dirty="0" smtClean="0"/>
              <a:t>algorithm based on NXTVAL</a:t>
            </a:r>
          </a:p>
          <a:p>
            <a:r>
              <a:rPr lang="en-US" dirty="0" smtClean="0"/>
              <a:t>Use an inspector-executor</a:t>
            </a:r>
            <a:br>
              <a:rPr lang="en-US" dirty="0" smtClean="0"/>
            </a:br>
            <a:r>
              <a:rPr lang="en-US" dirty="0" smtClean="0"/>
              <a:t>approach to assigning tasks</a:t>
            </a:r>
          </a:p>
          <a:p>
            <a:pPr lvl="1"/>
            <a:r>
              <a:rPr lang="en-US" dirty="0" smtClean="0"/>
              <a:t>Assess task</a:t>
            </a:r>
            <a:br>
              <a:rPr lang="en-US" dirty="0" smtClean="0"/>
            </a:br>
            <a:r>
              <a:rPr lang="en-US" dirty="0" smtClean="0"/>
              <a:t>imbalance</a:t>
            </a:r>
          </a:p>
          <a:p>
            <a:pPr lvl="1"/>
            <a:r>
              <a:rPr lang="en-US" dirty="0" smtClean="0"/>
              <a:t>Reassign</a:t>
            </a:r>
          </a:p>
          <a:p>
            <a:r>
              <a:rPr lang="en-US" dirty="0" smtClean="0"/>
              <a:t>Use TAU to evaluate performance improvement with respect to NXTVAL, overhead, task balance</a:t>
            </a:r>
          </a:p>
        </p:txBody>
      </p:sp>
      <p:sp>
        <p:nvSpPr>
          <p:cNvPr id="2" name="Title 1"/>
          <p:cNvSpPr>
            <a:spLocks noGrp="1"/>
          </p:cNvSpPr>
          <p:nvPr>
            <p:ph type="title"/>
          </p:nvPr>
        </p:nvSpPr>
        <p:spPr/>
        <p:txBody>
          <a:bodyPr/>
          <a:lstStyle/>
          <a:p>
            <a:r>
              <a:rPr lang="en-US" dirty="0" smtClean="0"/>
              <a:t>Evaluation of Inspector-Executor Algorithm  </a:t>
            </a:r>
            <a:endParaRPr lang="en-US" dirty="0"/>
          </a:p>
        </p:txBody>
      </p:sp>
      <p:sp>
        <p:nvSpPr>
          <p:cNvPr id="6" name="TextBox 5"/>
          <p:cNvSpPr txBox="1"/>
          <p:nvPr/>
        </p:nvSpPr>
        <p:spPr>
          <a:xfrm>
            <a:off x="937371" y="5429738"/>
            <a:ext cx="7384150" cy="770679"/>
          </a:xfrm>
          <a:prstGeom prst="rect">
            <a:avLst/>
          </a:prstGeom>
          <a:solidFill>
            <a:srgbClr val="FFFFFF"/>
          </a:solidFill>
          <a:ln>
            <a:solidFill>
              <a:schemeClr val="tx1"/>
            </a:solidFill>
          </a:ln>
        </p:spPr>
        <p:style>
          <a:lnRef idx="1">
            <a:schemeClr val="accent1"/>
          </a:lnRef>
          <a:fillRef idx="2">
            <a:schemeClr val="accent1"/>
          </a:fillRef>
          <a:effectRef idx="1">
            <a:schemeClr val="accent1"/>
          </a:effectRef>
          <a:fontRef idx="minor">
            <a:schemeClr val="dk1"/>
          </a:fontRef>
        </p:style>
        <p:txBody>
          <a:bodyPr wrap="square" lIns="100776" tIns="50388" rIns="100776" bIns="50388" rtlCol="0">
            <a:spAutoFit/>
          </a:bodyPr>
          <a:lstStyle/>
          <a:p>
            <a:pPr>
              <a:lnSpc>
                <a:spcPct val="90000"/>
              </a:lnSpc>
              <a:buFont typeface="Wingdings" charset="0"/>
              <a:buNone/>
            </a:pPr>
            <a:r>
              <a:rPr lang="en-US" sz="1600" i="0" dirty="0"/>
              <a:t>D. </a:t>
            </a:r>
            <a:r>
              <a:rPr lang="en-US" sz="1600" i="0" dirty="0" err="1"/>
              <a:t>Ozog</a:t>
            </a:r>
            <a:r>
              <a:rPr lang="en-US" sz="1600" i="0" dirty="0"/>
              <a:t>, J. Hammond, J. </a:t>
            </a:r>
            <a:r>
              <a:rPr lang="en-US" sz="1600" i="0" dirty="0" err="1"/>
              <a:t>Dinan</a:t>
            </a:r>
            <a:r>
              <a:rPr lang="en-US" sz="1600" i="0" dirty="0"/>
              <a:t>, P. </a:t>
            </a:r>
            <a:r>
              <a:rPr lang="en-US" sz="1600" i="0" dirty="0" err="1"/>
              <a:t>Balaji</a:t>
            </a:r>
            <a:r>
              <a:rPr lang="en-US" sz="1600" i="0" dirty="0"/>
              <a:t>, S. </a:t>
            </a:r>
            <a:r>
              <a:rPr lang="en-US" sz="1600" i="0" dirty="0" err="1"/>
              <a:t>Shende</a:t>
            </a:r>
            <a:r>
              <a:rPr lang="en-US" sz="1600" i="0" dirty="0"/>
              <a:t>, A. Malony, “Inspector-Executor Load Balancing Algorithms for Block-Sparse Tensor Contractions,</a:t>
            </a:r>
            <a:r>
              <a:rPr lang="en-US" sz="1600" i="0" dirty="0" smtClean="0"/>
              <a:t>”</a:t>
            </a:r>
            <a:r>
              <a:rPr lang="en-US" sz="1600" dirty="0" smtClean="0"/>
              <a:t> International </a:t>
            </a:r>
            <a:r>
              <a:rPr lang="en-US" sz="1600" dirty="0"/>
              <a:t>Conference on Parallel Processing</a:t>
            </a:r>
            <a:r>
              <a:rPr lang="en-US" sz="1600" i="0" dirty="0"/>
              <a:t>, September 2013</a:t>
            </a:r>
            <a:r>
              <a:rPr lang="en-US" sz="1600" dirty="0"/>
              <a:t>. </a:t>
            </a:r>
          </a:p>
        </p:txBody>
      </p:sp>
      <p:pic>
        <p:nvPicPr>
          <p:cNvPr id="7" name="Picture 6"/>
          <p:cNvPicPr>
            <a:picLocks noChangeAspect="1"/>
          </p:cNvPicPr>
          <p:nvPr/>
        </p:nvPicPr>
        <p:blipFill>
          <a:blip r:embed="rId3"/>
          <a:stretch>
            <a:fillRect/>
          </a:stretch>
        </p:blipFill>
        <p:spPr>
          <a:xfrm>
            <a:off x="2901649" y="3200400"/>
            <a:ext cx="1898951" cy="1345542"/>
          </a:xfrm>
          <a:prstGeom prst="rect">
            <a:avLst/>
          </a:prstGeom>
        </p:spPr>
      </p:pic>
      <p:sp>
        <p:nvSpPr>
          <p:cNvPr id="8" name="Footer Placeholder 2"/>
          <p:cNvSpPr>
            <a:spLocks noGrp="1"/>
          </p:cNvSpPr>
          <p:nvPr>
            <p:ph type="ftr" sz="quarter" idx="11"/>
          </p:nvPr>
        </p:nvSpPr>
        <p:spPr>
          <a:xfrm>
            <a:off x="0" y="6369050"/>
            <a:ext cx="6019800" cy="488950"/>
          </a:xfrm>
        </p:spPr>
        <p:txBody>
          <a:bodyPr/>
          <a:lstStyle/>
          <a:p>
            <a:r>
              <a:rPr lang="en-US" dirty="0" smtClean="0"/>
              <a:t>Parallel Performance Tools: A Short Course, </a:t>
            </a:r>
            <a:r>
              <a:rPr lang="en-US" dirty="0" err="1" smtClean="0"/>
              <a:t>Beihang</a:t>
            </a:r>
            <a:r>
              <a:rPr lang="en-US" dirty="0" smtClean="0"/>
              <a:t> University, December 2-4, 2013</a:t>
            </a:r>
            <a:endParaRPr lang="en-US" dirty="0"/>
          </a:p>
        </p:txBody>
      </p:sp>
      <p:sp>
        <p:nvSpPr>
          <p:cNvPr id="9" name="Slide Number Placeholder 3"/>
          <p:cNvSpPr>
            <a:spLocks noGrp="1"/>
          </p:cNvSpPr>
          <p:nvPr>
            <p:ph type="sldNum" sz="quarter" idx="12"/>
          </p:nvPr>
        </p:nvSpPr>
        <p:spPr>
          <a:xfrm>
            <a:off x="6553200" y="6369050"/>
            <a:ext cx="2133600" cy="488950"/>
          </a:xfrm>
        </p:spPr>
        <p:txBody>
          <a:bodyPr/>
          <a:lstStyle/>
          <a:p>
            <a:fld id="{F8E865A7-7678-F840-B2ED-A6879803B906}" type="slidenum">
              <a:rPr lang="en-US" smtClean="0"/>
              <a:pPr/>
              <a:t>28</a:t>
            </a:fld>
            <a:endParaRPr lang="en-US"/>
          </a:p>
        </p:txBody>
      </p:sp>
    </p:spTree>
    <p:extLst>
      <p:ext uri="{BB962C8B-B14F-4D97-AF65-F5344CB8AC3E}">
        <p14:creationId xmlns:p14="http://schemas.microsoft.com/office/powerpoint/2010/main" val="2856876512"/>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38125" y="1031843"/>
            <a:ext cx="8905875" cy="5152090"/>
          </a:xfrm>
        </p:spPr>
        <p:txBody>
          <a:bodyPr>
            <a:normAutofit fontScale="92500" lnSpcReduction="20000"/>
          </a:bodyPr>
          <a:lstStyle/>
          <a:p>
            <a:r>
              <a:rPr lang="en-US" dirty="0" smtClean="0"/>
              <a:t>Original NXTVAL</a:t>
            </a:r>
            <a:br>
              <a:rPr lang="en-US" dirty="0" smtClean="0"/>
            </a:br>
            <a:r>
              <a:rPr lang="en-US" dirty="0" smtClean="0"/>
              <a:t>measured</a:t>
            </a:r>
          </a:p>
          <a:p>
            <a:endParaRPr lang="en-US" dirty="0" smtClean="0"/>
          </a:p>
          <a:p>
            <a:r>
              <a:rPr lang="en-US" dirty="0" smtClean="0"/>
              <a:t>Original NXTVAL</a:t>
            </a:r>
            <a:br>
              <a:rPr lang="en-US" dirty="0" smtClean="0"/>
            </a:br>
            <a:r>
              <a:rPr lang="en-US" dirty="0" smtClean="0"/>
              <a:t>reduced</a:t>
            </a:r>
          </a:p>
          <a:p>
            <a:endParaRPr lang="en-US" dirty="0" smtClean="0"/>
          </a:p>
          <a:p>
            <a:r>
              <a:rPr lang="en-US" dirty="0" smtClean="0"/>
              <a:t>Inspector/Executor</a:t>
            </a:r>
            <a:br>
              <a:rPr lang="en-US" dirty="0" smtClean="0"/>
            </a:br>
            <a:r>
              <a:rPr lang="en-US" dirty="0" smtClean="0"/>
              <a:t>1st iteration</a:t>
            </a:r>
            <a:br>
              <a:rPr lang="en-US" dirty="0" smtClean="0"/>
            </a:br>
            <a:r>
              <a:rPr lang="en-US" dirty="0" smtClean="0"/>
              <a:t>overhead</a:t>
            </a:r>
          </a:p>
          <a:p>
            <a:pPr>
              <a:buNone/>
            </a:pPr>
            <a:endParaRPr lang="en-US" dirty="0" smtClean="0"/>
          </a:p>
          <a:p>
            <a:r>
              <a:rPr lang="en-US" dirty="0" smtClean="0"/>
              <a:t>Inspector/Executor</a:t>
            </a:r>
            <a:br>
              <a:rPr lang="en-US" dirty="0" smtClean="0"/>
            </a:br>
            <a:r>
              <a:rPr lang="en-US" dirty="0" smtClean="0"/>
              <a:t>subsequent iterations</a:t>
            </a:r>
          </a:p>
        </p:txBody>
      </p:sp>
      <p:sp>
        <p:nvSpPr>
          <p:cNvPr id="2" name="Title 1"/>
          <p:cNvSpPr>
            <a:spLocks noGrp="1"/>
          </p:cNvSpPr>
          <p:nvPr>
            <p:ph type="title"/>
          </p:nvPr>
        </p:nvSpPr>
        <p:spPr/>
        <p:txBody>
          <a:bodyPr>
            <a:normAutofit fontScale="90000"/>
          </a:bodyPr>
          <a:lstStyle/>
          <a:p>
            <a:r>
              <a:rPr lang="en-US" dirty="0" smtClean="0"/>
              <a:t>Refinement from NXTVAL to Inspector/Executor </a:t>
            </a:r>
            <a:endParaRPr lang="en-US" dirty="0"/>
          </a:p>
        </p:txBody>
      </p:sp>
      <p:pic>
        <p:nvPicPr>
          <p:cNvPr id="4" name="Picture 2" descr="C:\Users\NIC\Desktop\VBOX_share\taskload.png"/>
          <p:cNvPicPr>
            <a:picLocks noChangeAspect="1" noChangeArrowheads="1"/>
          </p:cNvPicPr>
          <p:nvPr/>
        </p:nvPicPr>
        <p:blipFill>
          <a:blip r:embed="rId3" cstate="print">
            <a:extLst>
              <a:ext uri="{28A0092B-C50C-407E-A947-70E740481C1C}">
                <a14:useLocalDpi xmlns:a14="http://schemas.microsoft.com/office/drawing/2010/main" val="0"/>
              </a:ext>
            </a:extLst>
          </a:blip>
          <a:srcRect l="7500" t="10000" r="10000" b="3333"/>
          <a:stretch>
            <a:fillRect/>
          </a:stretch>
        </p:blipFill>
        <p:spPr bwMode="auto">
          <a:xfrm>
            <a:off x="4104389" y="1080773"/>
            <a:ext cx="5021205" cy="5247924"/>
          </a:xfrm>
          <a:prstGeom prst="rect">
            <a:avLst/>
          </a:prstGeom>
          <a:noFill/>
          <a:extLst>
            <a:ext uri="{909E8E84-426E-40dd-AFC4-6F175D3DCCD1}">
              <a14:hiddenFill xmlns:a14="http://schemas.microsoft.com/office/drawing/2010/main">
                <a:solidFill>
                  <a:srgbClr val="FFFFFF"/>
                </a:solidFill>
              </a14:hiddenFill>
            </a:ext>
          </a:extLst>
        </p:spPr>
      </p:pic>
      <p:cxnSp>
        <p:nvCxnSpPr>
          <p:cNvPr id="15" name="Straight Arrow Connector 3"/>
          <p:cNvCxnSpPr>
            <a:cxnSpLocks noChangeShapeType="1"/>
          </p:cNvCxnSpPr>
          <p:nvPr/>
        </p:nvCxnSpPr>
        <p:spPr bwMode="auto">
          <a:xfrm>
            <a:off x="2328275" y="1647208"/>
            <a:ext cx="1766912" cy="55214"/>
          </a:xfrm>
          <a:prstGeom prst="straightConnector1">
            <a:avLst/>
          </a:prstGeom>
          <a:noFill/>
          <a:ln w="25400">
            <a:solidFill>
              <a:schemeClr val="tx1"/>
            </a:solidFill>
            <a:round/>
            <a:headEnd/>
            <a:tailEnd type="triangle" w="med" len="lg"/>
          </a:ln>
        </p:spPr>
      </p:cxnSp>
      <p:cxnSp>
        <p:nvCxnSpPr>
          <p:cNvPr id="16" name="Straight Arrow Connector 3"/>
          <p:cNvCxnSpPr>
            <a:cxnSpLocks noChangeShapeType="1"/>
          </p:cNvCxnSpPr>
          <p:nvPr/>
        </p:nvCxnSpPr>
        <p:spPr bwMode="auto">
          <a:xfrm>
            <a:off x="2042992" y="2944730"/>
            <a:ext cx="2024587" cy="358889"/>
          </a:xfrm>
          <a:prstGeom prst="straightConnector1">
            <a:avLst/>
          </a:prstGeom>
          <a:noFill/>
          <a:ln w="25400">
            <a:solidFill>
              <a:schemeClr val="tx1"/>
            </a:solidFill>
            <a:round/>
            <a:headEnd/>
            <a:tailEnd type="triangle" w="med" len="lg"/>
          </a:ln>
        </p:spPr>
      </p:cxnSp>
      <p:cxnSp>
        <p:nvCxnSpPr>
          <p:cNvPr id="18" name="Straight Arrow Connector 3"/>
          <p:cNvCxnSpPr>
            <a:cxnSpLocks noChangeShapeType="1"/>
          </p:cNvCxnSpPr>
          <p:nvPr/>
        </p:nvCxnSpPr>
        <p:spPr bwMode="auto">
          <a:xfrm flipV="1">
            <a:off x="2236248" y="4472309"/>
            <a:ext cx="1822128" cy="82820"/>
          </a:xfrm>
          <a:prstGeom prst="straightConnector1">
            <a:avLst/>
          </a:prstGeom>
          <a:noFill/>
          <a:ln w="25400">
            <a:solidFill>
              <a:schemeClr val="tx1"/>
            </a:solidFill>
            <a:round/>
            <a:headEnd/>
            <a:tailEnd type="triangle" w="med" len="lg"/>
          </a:ln>
        </p:spPr>
      </p:cxnSp>
      <p:sp>
        <p:nvSpPr>
          <p:cNvPr id="20" name="TextBox 19"/>
          <p:cNvSpPr txBox="1"/>
          <p:nvPr/>
        </p:nvSpPr>
        <p:spPr>
          <a:xfrm rot="16200000">
            <a:off x="7059608" y="3622503"/>
            <a:ext cx="3260628" cy="461665"/>
          </a:xfrm>
          <a:prstGeom prst="rect">
            <a:avLst/>
          </a:prstGeom>
          <a:solidFill>
            <a:schemeClr val="bg1"/>
          </a:solidFill>
          <a:ln>
            <a:solidFill>
              <a:schemeClr val="tx1"/>
            </a:solidFill>
          </a:ln>
        </p:spPr>
        <p:txBody>
          <a:bodyPr wrap="none" lIns="91424" tIns="45712" rIns="91424" bIns="45712" rtlCol="0">
            <a:spAutoFit/>
          </a:bodyPr>
          <a:lstStyle/>
          <a:p>
            <a:pPr algn="ctr"/>
            <a:r>
              <a:rPr lang="en-US" dirty="0" smtClean="0"/>
              <a:t>normalize iteration time</a:t>
            </a:r>
            <a:endParaRPr lang="en-US" dirty="0"/>
          </a:p>
        </p:txBody>
      </p:sp>
      <p:cxnSp>
        <p:nvCxnSpPr>
          <p:cNvPr id="21" name="Straight Arrow Connector 3"/>
          <p:cNvCxnSpPr>
            <a:cxnSpLocks noChangeShapeType="1"/>
            <a:stCxn id="20" idx="0"/>
          </p:cNvCxnSpPr>
          <p:nvPr/>
        </p:nvCxnSpPr>
        <p:spPr bwMode="auto">
          <a:xfrm rot="10800000">
            <a:off x="7469340" y="1348598"/>
            <a:ext cx="989750" cy="2504739"/>
          </a:xfrm>
          <a:prstGeom prst="straightConnector1">
            <a:avLst/>
          </a:prstGeom>
          <a:noFill/>
          <a:ln w="25400">
            <a:solidFill>
              <a:srgbClr val="3366FF"/>
            </a:solidFill>
            <a:round/>
            <a:headEnd/>
            <a:tailEnd type="triangle" w="med" len="lg"/>
          </a:ln>
        </p:spPr>
      </p:cxnSp>
      <p:cxnSp>
        <p:nvCxnSpPr>
          <p:cNvPr id="24" name="Straight Arrow Connector 3"/>
          <p:cNvCxnSpPr>
            <a:cxnSpLocks noChangeShapeType="1"/>
            <a:stCxn id="20" idx="0"/>
          </p:cNvCxnSpPr>
          <p:nvPr/>
        </p:nvCxnSpPr>
        <p:spPr bwMode="auto">
          <a:xfrm rot="10800000">
            <a:off x="7469340" y="2969362"/>
            <a:ext cx="989750" cy="883977"/>
          </a:xfrm>
          <a:prstGeom prst="straightConnector1">
            <a:avLst/>
          </a:prstGeom>
          <a:noFill/>
          <a:ln w="25400">
            <a:solidFill>
              <a:srgbClr val="3366FF"/>
            </a:solidFill>
            <a:round/>
            <a:headEnd/>
            <a:tailEnd type="triangle" w="med" len="lg"/>
          </a:ln>
        </p:spPr>
      </p:cxnSp>
      <p:cxnSp>
        <p:nvCxnSpPr>
          <p:cNvPr id="27" name="Straight Arrow Connector 3"/>
          <p:cNvCxnSpPr>
            <a:cxnSpLocks noChangeShapeType="1"/>
            <a:stCxn id="20" idx="0"/>
          </p:cNvCxnSpPr>
          <p:nvPr/>
        </p:nvCxnSpPr>
        <p:spPr bwMode="auto">
          <a:xfrm rot="10800000" flipV="1">
            <a:off x="7469340" y="3853336"/>
            <a:ext cx="989750" cy="277166"/>
          </a:xfrm>
          <a:prstGeom prst="straightConnector1">
            <a:avLst/>
          </a:prstGeom>
          <a:noFill/>
          <a:ln w="25400">
            <a:solidFill>
              <a:srgbClr val="3366FF"/>
            </a:solidFill>
            <a:round/>
            <a:headEnd/>
            <a:tailEnd type="triangle" w="med" len="lg"/>
          </a:ln>
        </p:spPr>
      </p:cxnSp>
      <p:cxnSp>
        <p:nvCxnSpPr>
          <p:cNvPr id="32" name="Straight Arrow Connector 3"/>
          <p:cNvCxnSpPr>
            <a:cxnSpLocks noChangeShapeType="1"/>
            <a:stCxn id="20" idx="0"/>
          </p:cNvCxnSpPr>
          <p:nvPr/>
        </p:nvCxnSpPr>
        <p:spPr bwMode="auto">
          <a:xfrm rot="10800000" flipV="1">
            <a:off x="7469340" y="3853336"/>
            <a:ext cx="989750" cy="1837452"/>
          </a:xfrm>
          <a:prstGeom prst="straightConnector1">
            <a:avLst/>
          </a:prstGeom>
          <a:noFill/>
          <a:ln w="25400">
            <a:solidFill>
              <a:srgbClr val="3366FF"/>
            </a:solidFill>
            <a:round/>
            <a:headEnd/>
            <a:tailEnd type="triangle" w="med" len="lg"/>
          </a:ln>
        </p:spPr>
      </p:cxnSp>
      <p:cxnSp>
        <p:nvCxnSpPr>
          <p:cNvPr id="30" name="Straight Arrow Connector 3"/>
          <p:cNvCxnSpPr>
            <a:cxnSpLocks noChangeShapeType="1"/>
          </p:cNvCxnSpPr>
          <p:nvPr/>
        </p:nvCxnSpPr>
        <p:spPr bwMode="auto">
          <a:xfrm flipV="1">
            <a:off x="3782296" y="5410941"/>
            <a:ext cx="276080" cy="257664"/>
          </a:xfrm>
          <a:prstGeom prst="straightConnector1">
            <a:avLst/>
          </a:prstGeom>
          <a:noFill/>
          <a:ln w="25400">
            <a:solidFill>
              <a:schemeClr val="tx1"/>
            </a:solidFill>
            <a:round/>
            <a:headEnd/>
            <a:tailEnd type="triangle" w="med" len="lg"/>
          </a:ln>
        </p:spPr>
      </p:cxnSp>
      <p:sp>
        <p:nvSpPr>
          <p:cNvPr id="14" name="Footer Placeholder 2"/>
          <p:cNvSpPr>
            <a:spLocks noGrp="1"/>
          </p:cNvSpPr>
          <p:nvPr>
            <p:ph type="ftr" sz="quarter" idx="11"/>
          </p:nvPr>
        </p:nvSpPr>
        <p:spPr>
          <a:xfrm>
            <a:off x="0" y="6369050"/>
            <a:ext cx="6019800" cy="488950"/>
          </a:xfrm>
        </p:spPr>
        <p:txBody>
          <a:bodyPr/>
          <a:lstStyle/>
          <a:p>
            <a:r>
              <a:rPr lang="en-US" dirty="0" smtClean="0"/>
              <a:t>Parallel Performance Tools: A Short Course, </a:t>
            </a:r>
            <a:r>
              <a:rPr lang="en-US" dirty="0" err="1" smtClean="0"/>
              <a:t>Beihang</a:t>
            </a:r>
            <a:r>
              <a:rPr lang="en-US" dirty="0" smtClean="0"/>
              <a:t> University, December 2-4, 2013</a:t>
            </a:r>
            <a:endParaRPr lang="en-US" dirty="0"/>
          </a:p>
        </p:txBody>
      </p:sp>
      <p:sp>
        <p:nvSpPr>
          <p:cNvPr id="17" name="Slide Number Placeholder 3"/>
          <p:cNvSpPr>
            <a:spLocks noGrp="1"/>
          </p:cNvSpPr>
          <p:nvPr>
            <p:ph type="sldNum" sz="quarter" idx="12"/>
          </p:nvPr>
        </p:nvSpPr>
        <p:spPr>
          <a:xfrm>
            <a:off x="6553200" y="6369050"/>
            <a:ext cx="2133600" cy="488950"/>
          </a:xfrm>
        </p:spPr>
        <p:txBody>
          <a:bodyPr/>
          <a:lstStyle/>
          <a:p>
            <a:fld id="{F8E865A7-7678-F840-B2ED-A6879803B906}" type="slidenum">
              <a:rPr lang="en-US" smtClean="0"/>
              <a:pPr/>
              <a:t>29</a:t>
            </a:fld>
            <a:endParaRPr lang="en-US"/>
          </a:p>
        </p:txBody>
      </p:sp>
    </p:spTree>
    <p:extLst>
      <p:ext uri="{BB962C8B-B14F-4D97-AF65-F5344CB8AC3E}">
        <p14:creationId xmlns:p14="http://schemas.microsoft.com/office/powerpoint/2010/main" val="4282131918"/>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Performance problem solving objectives</a:t>
            </a:r>
          </a:p>
          <a:p>
            <a:r>
              <a:rPr lang="en-US" dirty="0" smtClean="0"/>
              <a:t>Applications</a:t>
            </a:r>
          </a:p>
          <a:p>
            <a:pPr lvl="1"/>
            <a:r>
              <a:rPr lang="en-US" dirty="0" smtClean="0"/>
              <a:t>S3D: turbulent combustion</a:t>
            </a:r>
          </a:p>
          <a:p>
            <a:pPr lvl="1"/>
            <a:r>
              <a:rPr lang="en-US" dirty="0" err="1" smtClean="0"/>
              <a:t>NWChem</a:t>
            </a:r>
            <a:r>
              <a:rPr lang="en-US" dirty="0" smtClean="0"/>
              <a:t>: computational chemistry</a:t>
            </a:r>
          </a:p>
          <a:p>
            <a:pPr lvl="1"/>
            <a:r>
              <a:rPr lang="en-US" dirty="0" smtClean="0"/>
              <a:t>MPAS: atmospheric simulation</a:t>
            </a:r>
          </a:p>
          <a:p>
            <a:pPr lvl="1"/>
            <a:r>
              <a:rPr lang="en-US" dirty="0" smtClean="0"/>
              <a:t>XGC: </a:t>
            </a:r>
            <a:r>
              <a:rPr lang="en-US" dirty="0" err="1" smtClean="0"/>
              <a:t>gyrokinetic</a:t>
            </a:r>
            <a:r>
              <a:rPr lang="en-US" dirty="0" smtClean="0"/>
              <a:t> </a:t>
            </a:r>
            <a:r>
              <a:rPr lang="en-US" dirty="0" err="1" smtClean="0"/>
              <a:t>microturbulence</a:t>
            </a:r>
            <a:endParaRPr lang="en-US" dirty="0" smtClean="0"/>
          </a:p>
          <a:p>
            <a:pPr lvl="1"/>
            <a:r>
              <a:rPr lang="en-US" dirty="0" smtClean="0"/>
              <a:t>IRMHD: magneto hydrodynamics</a:t>
            </a:r>
          </a:p>
          <a:p>
            <a:pPr lvl="1"/>
            <a:r>
              <a:rPr lang="en-US" dirty="0" smtClean="0"/>
              <a:t>CESM: earth simulation</a:t>
            </a:r>
          </a:p>
          <a:p>
            <a:pPr lvl="1"/>
            <a:endParaRPr lang="en-US" dirty="0" smtClean="0"/>
          </a:p>
          <a:p>
            <a:pPr lvl="1"/>
            <a:endParaRPr lang="en-US" dirty="0" smtClean="0"/>
          </a:p>
          <a:p>
            <a:pPr lvl="1"/>
            <a:endParaRPr lang="en-US" dirty="0" smtClean="0"/>
          </a:p>
          <a:p>
            <a:endParaRPr lang="en-US" dirty="0" smtClean="0"/>
          </a:p>
        </p:txBody>
      </p:sp>
      <p:sp>
        <p:nvSpPr>
          <p:cNvPr id="3" name="Footer Placeholder 2"/>
          <p:cNvSpPr>
            <a:spLocks noGrp="1"/>
          </p:cNvSpPr>
          <p:nvPr>
            <p:ph type="ftr" sz="quarter" idx="11"/>
          </p:nvPr>
        </p:nvSpPr>
        <p:spPr/>
        <p:txBody>
          <a:bodyPr/>
          <a:lstStyle/>
          <a:p>
            <a:pPr>
              <a:defRPr/>
            </a:pPr>
            <a:r>
              <a:rPr lang="en-US" smtClean="0"/>
              <a:t>Parallel Performance Tools: A Short Course, Beihang University, December 2-4, 2013</a:t>
            </a:r>
            <a:endParaRPr lang="en-US" dirty="0"/>
          </a:p>
        </p:txBody>
      </p:sp>
      <p:sp>
        <p:nvSpPr>
          <p:cNvPr id="4" name="Slide Number Placeholder 3"/>
          <p:cNvSpPr>
            <a:spLocks noGrp="1"/>
          </p:cNvSpPr>
          <p:nvPr>
            <p:ph type="sldNum" sz="quarter" idx="12"/>
          </p:nvPr>
        </p:nvSpPr>
        <p:spPr/>
        <p:txBody>
          <a:bodyPr/>
          <a:lstStyle/>
          <a:p>
            <a:pPr>
              <a:defRPr/>
            </a:pPr>
            <a:fld id="{F2F21A90-E327-C84D-81B5-071D4C5C9FC6}" type="slidenum">
              <a:rPr lang="en-US" smtClean="0"/>
              <a:pPr>
                <a:defRPr/>
              </a:pPr>
              <a:t>3</a:t>
            </a:fld>
            <a:endParaRPr lang="en-US"/>
          </a:p>
        </p:txBody>
      </p:sp>
      <p:sp>
        <p:nvSpPr>
          <p:cNvPr id="5" name="Title 4"/>
          <p:cNvSpPr>
            <a:spLocks noGrp="1"/>
          </p:cNvSpPr>
          <p:nvPr>
            <p:ph type="title"/>
          </p:nvPr>
        </p:nvSpPr>
        <p:spPr/>
        <p:txBody>
          <a:bodyPr/>
          <a:lstStyle/>
          <a:p>
            <a:r>
              <a:rPr lang="en-US" dirty="0" smtClean="0"/>
              <a:t>Outline</a:t>
            </a:r>
            <a:endParaRPr lang="en-US" dirty="0"/>
          </a:p>
        </p:txBody>
      </p:sp>
    </p:spTree>
    <p:extLst>
      <p:ext uri="{BB962C8B-B14F-4D97-AF65-F5344CB8AC3E}">
        <p14:creationId xmlns:p14="http://schemas.microsoft.com/office/powerpoint/2010/main" val="375167133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92500" lnSpcReduction="20000"/>
          </a:bodyPr>
          <a:lstStyle/>
          <a:p>
            <a:r>
              <a:rPr lang="en-US" dirty="0" smtClean="0"/>
              <a:t>MPAS is an unstructured grid</a:t>
            </a:r>
            <a:br>
              <a:rPr lang="en-US" dirty="0" smtClean="0"/>
            </a:br>
            <a:r>
              <a:rPr lang="en-US" dirty="0" smtClean="0"/>
              <a:t>approach to climate system</a:t>
            </a:r>
            <a:br>
              <a:rPr lang="en-US" dirty="0" smtClean="0"/>
            </a:br>
            <a:r>
              <a:rPr lang="en-US" dirty="0" smtClean="0"/>
              <a:t>modeling</a:t>
            </a:r>
          </a:p>
          <a:p>
            <a:pPr lvl="1"/>
            <a:r>
              <a:rPr lang="en-US" dirty="0" smtClean="0"/>
              <a:t>Explore regional-scale climate change</a:t>
            </a:r>
          </a:p>
          <a:p>
            <a:r>
              <a:rPr lang="en-US" dirty="0" smtClean="0"/>
              <a:t>MPAS supports both quasi-uniform and variable resolution meshing of the sphere</a:t>
            </a:r>
          </a:p>
          <a:p>
            <a:pPr lvl="1"/>
            <a:r>
              <a:rPr lang="en-US" dirty="0" smtClean="0"/>
              <a:t>Quadrilaterals, triangles, or </a:t>
            </a:r>
            <a:r>
              <a:rPr lang="en-US" dirty="0" err="1" smtClean="0"/>
              <a:t>Voronoi</a:t>
            </a:r>
            <a:r>
              <a:rPr lang="en-US" dirty="0" smtClean="0"/>
              <a:t> tessellations</a:t>
            </a:r>
          </a:p>
          <a:p>
            <a:r>
              <a:rPr lang="en-US" dirty="0" smtClean="0"/>
              <a:t>MPAS is a software framework for the rapid prototyping of single components of climate system models</a:t>
            </a:r>
          </a:p>
          <a:p>
            <a:pPr lvl="1"/>
            <a:r>
              <a:rPr lang="en-US" dirty="0" smtClean="0"/>
              <a:t>Two </a:t>
            </a:r>
            <a:r>
              <a:rPr lang="en-US" dirty="0" err="1" smtClean="0"/>
              <a:t>SciDAC</a:t>
            </a:r>
            <a:r>
              <a:rPr lang="en-US" dirty="0" smtClean="0"/>
              <a:t> earth systems codes (dynamical cores)</a:t>
            </a:r>
          </a:p>
          <a:p>
            <a:pPr lvl="2"/>
            <a:r>
              <a:rPr lang="en-US" dirty="0" smtClean="0"/>
              <a:t>MPAS-O (ocean model)</a:t>
            </a:r>
          </a:p>
          <a:p>
            <a:pPr lvl="2"/>
            <a:r>
              <a:rPr lang="en-US" dirty="0" smtClean="0"/>
              <a:t>CAM-SE (atmosphere model)</a:t>
            </a:r>
          </a:p>
        </p:txBody>
      </p:sp>
      <p:sp>
        <p:nvSpPr>
          <p:cNvPr id="2" name="Title 1"/>
          <p:cNvSpPr>
            <a:spLocks noGrp="1"/>
          </p:cNvSpPr>
          <p:nvPr>
            <p:ph type="title"/>
          </p:nvPr>
        </p:nvSpPr>
        <p:spPr/>
        <p:txBody>
          <a:bodyPr/>
          <a:lstStyle/>
          <a:p>
            <a:r>
              <a:rPr lang="en-US" smtClean="0"/>
              <a:t>MPAS (Model for Prediction Across Scales)</a:t>
            </a:r>
            <a:endParaRPr lang="en-US" dirty="0"/>
          </a:p>
        </p:txBody>
      </p:sp>
      <p:pic>
        <p:nvPicPr>
          <p:cNvPr id="5" name="Picture 4"/>
          <p:cNvPicPr>
            <a:picLocks noChangeAspect="1"/>
          </p:cNvPicPr>
          <p:nvPr/>
        </p:nvPicPr>
        <p:blipFill>
          <a:blip r:embed="rId2"/>
          <a:stretch>
            <a:fillRect/>
          </a:stretch>
        </p:blipFill>
        <p:spPr>
          <a:xfrm>
            <a:off x="5986613" y="1122541"/>
            <a:ext cx="3048000" cy="857250"/>
          </a:xfrm>
          <a:prstGeom prst="rect">
            <a:avLst/>
          </a:prstGeom>
          <a:ln>
            <a:solidFill>
              <a:schemeClr val="tx1"/>
            </a:solidFill>
          </a:ln>
        </p:spPr>
      </p:pic>
      <p:sp>
        <p:nvSpPr>
          <p:cNvPr id="6" name="TextBox 5"/>
          <p:cNvSpPr txBox="1"/>
          <p:nvPr/>
        </p:nvSpPr>
        <p:spPr>
          <a:xfrm>
            <a:off x="6153694" y="2007006"/>
            <a:ext cx="2844641" cy="400110"/>
          </a:xfrm>
          <a:prstGeom prst="rect">
            <a:avLst/>
          </a:prstGeom>
          <a:noFill/>
        </p:spPr>
        <p:txBody>
          <a:bodyPr wrap="none" lIns="91424" tIns="45712" rIns="91424" bIns="45712" rtlCol="0">
            <a:spAutoFit/>
          </a:bodyPr>
          <a:lstStyle/>
          <a:p>
            <a:pPr marL="0" lvl="1"/>
            <a:r>
              <a:rPr lang="en-US" sz="2000" dirty="0" err="1"/>
              <a:t>http://mpas-dev.github.io</a:t>
            </a:r>
            <a:endParaRPr lang="en-US" sz="2000" dirty="0"/>
          </a:p>
        </p:txBody>
      </p:sp>
      <p:sp>
        <p:nvSpPr>
          <p:cNvPr id="7" name="Footer Placeholder 2"/>
          <p:cNvSpPr>
            <a:spLocks noGrp="1"/>
          </p:cNvSpPr>
          <p:nvPr>
            <p:ph type="ftr" sz="quarter" idx="11"/>
          </p:nvPr>
        </p:nvSpPr>
        <p:spPr>
          <a:xfrm>
            <a:off x="0" y="6369050"/>
            <a:ext cx="6019800" cy="488950"/>
          </a:xfrm>
        </p:spPr>
        <p:txBody>
          <a:bodyPr/>
          <a:lstStyle/>
          <a:p>
            <a:r>
              <a:rPr lang="en-US" dirty="0" smtClean="0"/>
              <a:t>Parallel Performance Tools: A Short Course, </a:t>
            </a:r>
            <a:r>
              <a:rPr lang="en-US" dirty="0" err="1" smtClean="0"/>
              <a:t>Beihang</a:t>
            </a:r>
            <a:r>
              <a:rPr lang="en-US" dirty="0" smtClean="0"/>
              <a:t> University, December 2-4, 2013</a:t>
            </a:r>
            <a:endParaRPr lang="en-US" dirty="0"/>
          </a:p>
        </p:txBody>
      </p:sp>
      <p:sp>
        <p:nvSpPr>
          <p:cNvPr id="8" name="Slide Number Placeholder 3"/>
          <p:cNvSpPr>
            <a:spLocks noGrp="1"/>
          </p:cNvSpPr>
          <p:nvPr>
            <p:ph type="sldNum" sz="quarter" idx="12"/>
          </p:nvPr>
        </p:nvSpPr>
        <p:spPr>
          <a:xfrm>
            <a:off x="6553200" y="6369050"/>
            <a:ext cx="2133600" cy="488950"/>
          </a:xfrm>
        </p:spPr>
        <p:txBody>
          <a:bodyPr/>
          <a:lstStyle/>
          <a:p>
            <a:fld id="{F8E865A7-7678-F840-B2ED-A6879803B906}" type="slidenum">
              <a:rPr lang="en-US" smtClean="0"/>
              <a:pPr/>
              <a:t>30</a:t>
            </a:fld>
            <a:endParaRPr lang="en-US"/>
          </a:p>
        </p:txBody>
      </p:sp>
    </p:spTree>
    <p:extLst>
      <p:ext uri="{BB962C8B-B14F-4D97-AF65-F5344CB8AC3E}">
        <p14:creationId xmlns:p14="http://schemas.microsoft.com/office/powerpoint/2010/main" val="1909417578"/>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92500" lnSpcReduction="20000"/>
          </a:bodyPr>
          <a:lstStyle/>
          <a:p>
            <a:r>
              <a:rPr lang="en-US" smtClean="0"/>
              <a:t>MPAS-O is designed for the</a:t>
            </a:r>
            <a:br>
              <a:rPr lang="en-US" smtClean="0"/>
            </a:br>
            <a:r>
              <a:rPr lang="en-US" smtClean="0"/>
              <a:t>simulation of the ocean system</a:t>
            </a:r>
            <a:br>
              <a:rPr lang="en-US" smtClean="0"/>
            </a:br>
            <a:r>
              <a:rPr lang="en-US" smtClean="0"/>
              <a:t>from time scales of months to</a:t>
            </a:r>
            <a:br>
              <a:rPr lang="en-US" smtClean="0"/>
            </a:br>
            <a:r>
              <a:rPr lang="en-US" smtClean="0"/>
              <a:t>millenia and spatial scales from</a:t>
            </a:r>
            <a:br>
              <a:rPr lang="en-US" smtClean="0"/>
            </a:br>
            <a:r>
              <a:rPr lang="en-US" smtClean="0"/>
              <a:t>sub 1 km to global circulations</a:t>
            </a:r>
          </a:p>
          <a:p>
            <a:r>
              <a:rPr lang="en-US" smtClean="0"/>
              <a:t>MPAS-O has demonstrated the</a:t>
            </a:r>
            <a:br>
              <a:rPr lang="en-US" smtClean="0"/>
            </a:br>
            <a:r>
              <a:rPr lang="en-US" smtClean="0"/>
              <a:t>ability to accurately reproduce</a:t>
            </a:r>
            <a:br>
              <a:rPr lang="en-US" smtClean="0"/>
            </a:br>
            <a:r>
              <a:rPr lang="en-US" smtClean="0"/>
              <a:t>mesoscale ocean activity with a</a:t>
            </a:r>
            <a:br>
              <a:rPr lang="en-US" smtClean="0"/>
            </a:br>
            <a:r>
              <a:rPr lang="en-US" smtClean="0"/>
              <a:t>local mesh refinement strategy</a:t>
            </a:r>
          </a:p>
          <a:p>
            <a:r>
              <a:rPr lang="en-US" smtClean="0"/>
              <a:t>In addition to facilitating the study</a:t>
            </a:r>
            <a:br>
              <a:rPr lang="en-US" smtClean="0"/>
            </a:br>
            <a:r>
              <a:rPr lang="en-US" smtClean="0"/>
              <a:t>of multiscale phenomena within ocean systems, MPAS-O is intended for the study of anthropogenic climate change as the ocean component of climate system models</a:t>
            </a:r>
          </a:p>
          <a:p>
            <a:endParaRPr lang="en-US" dirty="0" smtClean="0"/>
          </a:p>
        </p:txBody>
      </p:sp>
      <p:sp>
        <p:nvSpPr>
          <p:cNvPr id="2" name="Title 1"/>
          <p:cNvSpPr>
            <a:spLocks noGrp="1"/>
          </p:cNvSpPr>
          <p:nvPr>
            <p:ph type="title"/>
          </p:nvPr>
        </p:nvSpPr>
        <p:spPr/>
        <p:txBody>
          <a:bodyPr/>
          <a:lstStyle/>
          <a:p>
            <a:r>
              <a:rPr lang="en-US" smtClean="0"/>
              <a:t>MPAS-Ocean (MPAS-O) Overview</a:t>
            </a:r>
            <a:endParaRPr lang="en-US" dirty="0"/>
          </a:p>
        </p:txBody>
      </p:sp>
      <p:pic>
        <p:nvPicPr>
          <p:cNvPr id="4" name="Content Placeholder 7"/>
          <p:cNvPicPr>
            <a:picLocks noChangeAspect="1"/>
          </p:cNvPicPr>
          <p:nvPr/>
        </p:nvPicPr>
        <p:blipFill>
          <a:blip r:embed="rId2"/>
          <a:srcRect l="16568" r="16568"/>
          <a:stretch>
            <a:fillRect/>
          </a:stretch>
        </p:blipFill>
        <p:spPr>
          <a:xfrm>
            <a:off x="5943600" y="961572"/>
            <a:ext cx="3036618" cy="3403065"/>
          </a:xfrm>
          <a:prstGeom prst="rect">
            <a:avLst/>
          </a:prstGeom>
        </p:spPr>
      </p:pic>
      <p:sp>
        <p:nvSpPr>
          <p:cNvPr id="5" name="Footer Placeholder 2"/>
          <p:cNvSpPr>
            <a:spLocks noGrp="1"/>
          </p:cNvSpPr>
          <p:nvPr>
            <p:ph type="ftr" sz="quarter" idx="11"/>
          </p:nvPr>
        </p:nvSpPr>
        <p:spPr>
          <a:xfrm>
            <a:off x="0" y="6369050"/>
            <a:ext cx="6019800" cy="488950"/>
          </a:xfrm>
        </p:spPr>
        <p:txBody>
          <a:bodyPr/>
          <a:lstStyle/>
          <a:p>
            <a:r>
              <a:rPr lang="en-US" dirty="0" smtClean="0"/>
              <a:t>Parallel Performance Tools: A Short Course, </a:t>
            </a:r>
            <a:r>
              <a:rPr lang="en-US" dirty="0" err="1" smtClean="0"/>
              <a:t>Beihang</a:t>
            </a:r>
            <a:r>
              <a:rPr lang="en-US" dirty="0" smtClean="0"/>
              <a:t> University, December 2-4, 2013</a:t>
            </a:r>
            <a:endParaRPr lang="en-US" dirty="0"/>
          </a:p>
        </p:txBody>
      </p:sp>
      <p:sp>
        <p:nvSpPr>
          <p:cNvPr id="6" name="Slide Number Placeholder 3"/>
          <p:cNvSpPr>
            <a:spLocks noGrp="1"/>
          </p:cNvSpPr>
          <p:nvPr>
            <p:ph type="sldNum" sz="quarter" idx="12"/>
          </p:nvPr>
        </p:nvSpPr>
        <p:spPr>
          <a:xfrm>
            <a:off x="6553200" y="6369050"/>
            <a:ext cx="2133600" cy="488950"/>
          </a:xfrm>
        </p:spPr>
        <p:txBody>
          <a:bodyPr/>
          <a:lstStyle/>
          <a:p>
            <a:fld id="{F8E865A7-7678-F840-B2ED-A6879803B906}" type="slidenum">
              <a:rPr lang="en-US" smtClean="0"/>
              <a:pPr/>
              <a:t>31</a:t>
            </a:fld>
            <a:endParaRPr lang="en-US"/>
          </a:p>
        </p:txBody>
      </p:sp>
    </p:spTree>
    <p:extLst>
      <p:ext uri="{BB962C8B-B14F-4D97-AF65-F5344CB8AC3E}">
        <p14:creationId xmlns:p14="http://schemas.microsoft.com/office/powerpoint/2010/main" val="2377518500"/>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757330" y="3660533"/>
            <a:ext cx="3362476" cy="2660156"/>
          </a:xfrm>
          <a:prstGeom prst="rect">
            <a:avLst/>
          </a:prstGeom>
        </p:spPr>
      </p:pic>
      <p:sp>
        <p:nvSpPr>
          <p:cNvPr id="3" name="Content Placeholder 2"/>
          <p:cNvSpPr>
            <a:spLocks noGrp="1"/>
          </p:cNvSpPr>
          <p:nvPr>
            <p:ph idx="1"/>
          </p:nvPr>
        </p:nvSpPr>
        <p:spPr/>
        <p:txBody>
          <a:bodyPr>
            <a:normAutofit fontScale="85000" lnSpcReduction="20000"/>
          </a:bodyPr>
          <a:lstStyle/>
          <a:p>
            <a:r>
              <a:rPr lang="en-US" smtClean="0"/>
              <a:t>Use multiscale methods for accurate,</a:t>
            </a:r>
            <a:br>
              <a:rPr lang="en-US" smtClean="0"/>
            </a:br>
            <a:r>
              <a:rPr lang="en-US" smtClean="0"/>
              <a:t>efficient, and scale-aware models of</a:t>
            </a:r>
            <a:br>
              <a:rPr lang="en-US" smtClean="0"/>
            </a:br>
            <a:r>
              <a:rPr lang="en-US" smtClean="0"/>
              <a:t>the earth system</a:t>
            </a:r>
          </a:p>
          <a:p>
            <a:r>
              <a:rPr lang="en-US" smtClean="0"/>
              <a:t>MPAS-O uses a variable resolution</a:t>
            </a:r>
            <a:br>
              <a:rPr lang="en-US" smtClean="0"/>
            </a:br>
            <a:r>
              <a:rPr lang="en-US" smtClean="0"/>
              <a:t>irregular mesh of hexagonal grid cells</a:t>
            </a:r>
          </a:p>
          <a:p>
            <a:r>
              <a:rPr lang="en-US" smtClean="0"/>
              <a:t>Cells assigned to MPI processes,</a:t>
            </a:r>
            <a:br>
              <a:rPr lang="en-US" smtClean="0"/>
            </a:br>
            <a:r>
              <a:rPr lang="en-US" smtClean="0"/>
              <a:t>grouped as “blocks”</a:t>
            </a:r>
          </a:p>
          <a:p>
            <a:pPr lvl="1"/>
            <a:r>
              <a:rPr lang="en-US" smtClean="0"/>
              <a:t>Each cell has 1-40 vertical layers,</a:t>
            </a:r>
            <a:br>
              <a:rPr lang="en-US" smtClean="0"/>
            </a:br>
            <a:r>
              <a:rPr lang="en-US" smtClean="0"/>
              <a:t>depending on ocean depth</a:t>
            </a:r>
          </a:p>
          <a:p>
            <a:r>
              <a:rPr lang="en-US" smtClean="0"/>
              <a:t>MPAS-O has demonstrated scaling</a:t>
            </a:r>
            <a:br>
              <a:rPr lang="en-US" smtClean="0"/>
            </a:br>
            <a:r>
              <a:rPr lang="en-US" smtClean="0"/>
              <a:t>limits when using MPI alone</a:t>
            </a:r>
          </a:p>
          <a:p>
            <a:r>
              <a:rPr lang="en-US" smtClean="0"/>
              <a:t>Look at increasing concurrency</a:t>
            </a:r>
          </a:p>
          <a:p>
            <a:r>
              <a:rPr lang="en-US" smtClean="0"/>
              <a:t>Developers currently adding OpenMP</a:t>
            </a:r>
          </a:p>
          <a:p>
            <a:pPr lvl="1"/>
            <a:r>
              <a:rPr lang="en-US" smtClean="0"/>
              <a:t>Both split explicit and RK4 solvers</a:t>
            </a:r>
          </a:p>
          <a:p>
            <a:endParaRPr lang="en-US" smtClean="0"/>
          </a:p>
          <a:p>
            <a:endParaRPr lang="en-US" dirty="0"/>
          </a:p>
        </p:txBody>
      </p:sp>
      <p:sp>
        <p:nvSpPr>
          <p:cNvPr id="2" name="Title 1"/>
          <p:cNvSpPr>
            <a:spLocks noGrp="1"/>
          </p:cNvSpPr>
          <p:nvPr>
            <p:ph type="title"/>
          </p:nvPr>
        </p:nvSpPr>
        <p:spPr/>
        <p:txBody>
          <a:bodyPr>
            <a:normAutofit fontScale="90000"/>
          </a:bodyPr>
          <a:lstStyle/>
          <a:p>
            <a:r>
              <a:rPr lang="en-US" dirty="0" err="1" smtClean="0"/>
              <a:t>Multiscale</a:t>
            </a:r>
            <a:r>
              <a:rPr lang="en-US" dirty="0" smtClean="0"/>
              <a:t> and MPAS-O Domain Decomposition</a:t>
            </a:r>
            <a:endParaRPr lang="en-US" dirty="0"/>
          </a:p>
        </p:txBody>
      </p:sp>
      <p:pic>
        <p:nvPicPr>
          <p:cNvPr id="4" name="Picture 3" descr="cloud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80661" y="1085613"/>
            <a:ext cx="2540000" cy="2500000"/>
          </a:xfrm>
          <a:prstGeom prst="rect">
            <a:avLst/>
          </a:prstGeom>
        </p:spPr>
      </p:pic>
      <p:sp>
        <p:nvSpPr>
          <p:cNvPr id="6" name="Footer Placeholder 2"/>
          <p:cNvSpPr>
            <a:spLocks noGrp="1"/>
          </p:cNvSpPr>
          <p:nvPr>
            <p:ph type="ftr" sz="quarter" idx="11"/>
          </p:nvPr>
        </p:nvSpPr>
        <p:spPr>
          <a:xfrm>
            <a:off x="0" y="6369050"/>
            <a:ext cx="6019800" cy="488950"/>
          </a:xfrm>
        </p:spPr>
        <p:txBody>
          <a:bodyPr/>
          <a:lstStyle/>
          <a:p>
            <a:r>
              <a:rPr lang="en-US" dirty="0" smtClean="0"/>
              <a:t>Parallel Performance Tools: A Short Course, </a:t>
            </a:r>
            <a:r>
              <a:rPr lang="en-US" dirty="0" err="1" smtClean="0"/>
              <a:t>Beihang</a:t>
            </a:r>
            <a:r>
              <a:rPr lang="en-US" dirty="0" smtClean="0"/>
              <a:t> University, December 2-4, 2013</a:t>
            </a:r>
            <a:endParaRPr lang="en-US" dirty="0"/>
          </a:p>
        </p:txBody>
      </p:sp>
      <p:sp>
        <p:nvSpPr>
          <p:cNvPr id="7" name="Slide Number Placeholder 3"/>
          <p:cNvSpPr>
            <a:spLocks noGrp="1"/>
          </p:cNvSpPr>
          <p:nvPr>
            <p:ph type="sldNum" sz="quarter" idx="12"/>
          </p:nvPr>
        </p:nvSpPr>
        <p:spPr>
          <a:xfrm>
            <a:off x="6553200" y="6369050"/>
            <a:ext cx="2133600" cy="488950"/>
          </a:xfrm>
        </p:spPr>
        <p:txBody>
          <a:bodyPr/>
          <a:lstStyle/>
          <a:p>
            <a:fld id="{F8E865A7-7678-F840-B2ED-A6879803B906}" type="slidenum">
              <a:rPr lang="en-US" smtClean="0"/>
              <a:pPr/>
              <a:t>32</a:t>
            </a:fld>
            <a:endParaRPr lang="en-US"/>
          </a:p>
        </p:txBody>
      </p:sp>
    </p:spTree>
    <p:extLst>
      <p:ext uri="{BB962C8B-B14F-4D97-AF65-F5344CB8AC3E}">
        <p14:creationId xmlns:p14="http://schemas.microsoft.com/office/powerpoint/2010/main" val="336851509"/>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normAutofit fontScale="85000" lnSpcReduction="20000"/>
          </a:bodyPr>
          <a:lstStyle/>
          <a:p>
            <a:r>
              <a:rPr lang="en-US" dirty="0" smtClean="0"/>
              <a:t>Integrate TAU into the MPAS build system</a:t>
            </a:r>
          </a:p>
          <a:p>
            <a:pPr lvl="1"/>
            <a:r>
              <a:rPr lang="en-US" dirty="0" smtClean="0"/>
              <a:t>Evaluate the original MPI-only approach</a:t>
            </a:r>
          </a:p>
          <a:p>
            <a:pPr lvl="1"/>
            <a:r>
              <a:rPr lang="en-US" dirty="0" smtClean="0"/>
              <a:t>Study the the new </a:t>
            </a:r>
            <a:r>
              <a:rPr lang="en-US" dirty="0" err="1" smtClean="0"/>
              <a:t>MPI+OpenMP</a:t>
            </a:r>
            <a:r>
              <a:rPr lang="en-US" dirty="0" smtClean="0"/>
              <a:t> approach</a:t>
            </a:r>
          </a:p>
          <a:p>
            <a:r>
              <a:rPr lang="en-US" dirty="0" smtClean="0"/>
              <a:t>Performance results</a:t>
            </a:r>
          </a:p>
          <a:p>
            <a:pPr lvl="1"/>
            <a:r>
              <a:rPr lang="en-US" dirty="0" smtClean="0"/>
              <a:t>MPI block + </a:t>
            </a:r>
            <a:r>
              <a:rPr lang="en-US" dirty="0" err="1" smtClean="0"/>
              <a:t>OpenMP</a:t>
            </a:r>
            <a:r>
              <a:rPr lang="en-US" dirty="0" smtClean="0"/>
              <a:t> element decomposition</a:t>
            </a:r>
          </a:p>
          <a:p>
            <a:pPr lvl="2"/>
            <a:r>
              <a:rPr lang="en-US" dirty="0" smtClean="0"/>
              <a:t>reduces total instructions in computational regions</a:t>
            </a:r>
          </a:p>
          <a:p>
            <a:pPr lvl="2"/>
            <a:r>
              <a:rPr lang="en-US" dirty="0" smtClean="0"/>
              <a:t>~10% faster than MPI alone</a:t>
            </a:r>
          </a:p>
          <a:p>
            <a:pPr lvl="1"/>
            <a:r>
              <a:rPr lang="en-US" dirty="0" smtClean="0"/>
              <a:t>Guided </a:t>
            </a:r>
            <a:r>
              <a:rPr lang="en-US" dirty="0" err="1" smtClean="0"/>
              <a:t>OpenMP</a:t>
            </a:r>
            <a:r>
              <a:rPr lang="en-US" dirty="0" smtClean="0"/>
              <a:t> thread schedule balances work across threads</a:t>
            </a:r>
          </a:p>
          <a:p>
            <a:pPr lvl="2"/>
            <a:r>
              <a:rPr lang="en-US" dirty="0" smtClean="0"/>
              <a:t>~6% faster than default</a:t>
            </a:r>
          </a:p>
          <a:p>
            <a:pPr lvl="1"/>
            <a:r>
              <a:rPr lang="en-US" dirty="0" smtClean="0"/>
              <a:t>Weighted block decomposition using vertical elements (depth) could balancing work across processes (~5% faster in some tests)</a:t>
            </a:r>
          </a:p>
          <a:p>
            <a:pPr lvl="1"/>
            <a:r>
              <a:rPr lang="en-US" dirty="0" smtClean="0"/>
              <a:t>Overlapping communication and computation could reduce synchronization delays when exchanging halo regions (underway)</a:t>
            </a:r>
          </a:p>
          <a:p>
            <a:r>
              <a:rPr lang="en-US" dirty="0" smtClean="0"/>
              <a:t>Evaluation is ongoing and includes porting to MIC platform</a:t>
            </a:r>
          </a:p>
        </p:txBody>
      </p:sp>
      <p:sp>
        <p:nvSpPr>
          <p:cNvPr id="3" name="Title 2"/>
          <p:cNvSpPr>
            <a:spLocks noGrp="1"/>
          </p:cNvSpPr>
          <p:nvPr>
            <p:ph type="title"/>
          </p:nvPr>
        </p:nvSpPr>
        <p:spPr/>
        <p:txBody>
          <a:bodyPr/>
          <a:lstStyle/>
          <a:p>
            <a:r>
              <a:rPr lang="en-US" smtClean="0"/>
              <a:t>MPAS-Ocean Performance Study</a:t>
            </a:r>
            <a:endParaRPr lang="en-US" dirty="0"/>
          </a:p>
        </p:txBody>
      </p:sp>
      <p:sp>
        <p:nvSpPr>
          <p:cNvPr id="5" name="Footer Placeholder 2"/>
          <p:cNvSpPr>
            <a:spLocks noGrp="1"/>
          </p:cNvSpPr>
          <p:nvPr>
            <p:ph type="ftr" sz="quarter" idx="11"/>
          </p:nvPr>
        </p:nvSpPr>
        <p:spPr>
          <a:xfrm>
            <a:off x="0" y="6369050"/>
            <a:ext cx="6019800" cy="488950"/>
          </a:xfrm>
        </p:spPr>
        <p:txBody>
          <a:bodyPr/>
          <a:lstStyle/>
          <a:p>
            <a:r>
              <a:rPr lang="en-US" dirty="0" smtClean="0"/>
              <a:t>Parallel Performance Tools: A Short Course, </a:t>
            </a:r>
            <a:r>
              <a:rPr lang="en-US" dirty="0" err="1" smtClean="0"/>
              <a:t>Beihang</a:t>
            </a:r>
            <a:r>
              <a:rPr lang="en-US" dirty="0" smtClean="0"/>
              <a:t> University, December 2-4, 2013</a:t>
            </a:r>
            <a:endParaRPr lang="en-US" dirty="0"/>
          </a:p>
        </p:txBody>
      </p:sp>
      <p:sp>
        <p:nvSpPr>
          <p:cNvPr id="6" name="Slide Number Placeholder 3"/>
          <p:cNvSpPr>
            <a:spLocks noGrp="1"/>
          </p:cNvSpPr>
          <p:nvPr>
            <p:ph type="sldNum" sz="quarter" idx="12"/>
          </p:nvPr>
        </p:nvSpPr>
        <p:spPr>
          <a:xfrm>
            <a:off x="6553200" y="6369050"/>
            <a:ext cx="2133600" cy="488950"/>
          </a:xfrm>
        </p:spPr>
        <p:txBody>
          <a:bodyPr/>
          <a:lstStyle/>
          <a:p>
            <a:fld id="{F8E865A7-7678-F840-B2ED-A6879803B906}" type="slidenum">
              <a:rPr lang="en-US" smtClean="0"/>
              <a:pPr/>
              <a:t>33</a:t>
            </a:fld>
            <a:endParaRPr lang="en-US"/>
          </a:p>
        </p:txBody>
      </p:sp>
    </p:spTree>
    <p:extLst>
      <p:ext uri="{BB962C8B-B14F-4D97-AF65-F5344CB8AC3E}">
        <p14:creationId xmlns:p14="http://schemas.microsoft.com/office/powerpoint/2010/main" val="740526764"/>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lnSpcReduction="10000"/>
          </a:bodyPr>
          <a:lstStyle/>
          <a:p>
            <a:r>
              <a:rPr lang="en-US" smtClean="0"/>
              <a:t>Strong scaling</a:t>
            </a:r>
          </a:p>
          <a:p>
            <a:pPr lvl="1"/>
            <a:r>
              <a:rPr lang="en-US" smtClean="0"/>
              <a:t>192 to 16800</a:t>
            </a:r>
          </a:p>
          <a:p>
            <a:r>
              <a:rPr lang="en-US" smtClean="0"/>
              <a:t>Poor scaling over</a:t>
            </a:r>
            <a:br>
              <a:rPr lang="en-US" smtClean="0"/>
            </a:br>
            <a:r>
              <a:rPr lang="en-US" smtClean="0"/>
              <a:t>6144 processes</a:t>
            </a:r>
          </a:p>
          <a:p>
            <a:pPr lvl="1"/>
            <a:r>
              <a:rPr lang="en-US" smtClean="0"/>
              <a:t>Communication begins</a:t>
            </a:r>
            <a:br>
              <a:rPr lang="en-US" smtClean="0"/>
            </a:br>
            <a:r>
              <a:rPr lang="en-US" smtClean="0"/>
              <a:t>to dominate</a:t>
            </a:r>
          </a:p>
          <a:p>
            <a:pPr lvl="1"/>
            <a:r>
              <a:rPr lang="en-US" smtClean="0"/>
              <a:t>Problem size might</a:t>
            </a:r>
            <a:br>
              <a:rPr lang="en-US" smtClean="0"/>
            </a:br>
            <a:r>
              <a:rPr lang="en-US" smtClean="0"/>
              <a:t>be too small</a:t>
            </a:r>
          </a:p>
          <a:p>
            <a:r>
              <a:rPr lang="en-US" smtClean="0"/>
              <a:t>Time profile by events</a:t>
            </a:r>
          </a:p>
          <a:p>
            <a:pPr lvl="1"/>
            <a:r>
              <a:rPr lang="en-US" smtClean="0"/>
              <a:t>Only MPI events &gt; 5%</a:t>
            </a:r>
            <a:br>
              <a:rPr lang="en-US" smtClean="0"/>
            </a:br>
            <a:r>
              <a:rPr lang="en-US" smtClean="0"/>
              <a:t>after 12K processes </a:t>
            </a:r>
            <a:endParaRPr lang="en-US" dirty="0"/>
          </a:p>
        </p:txBody>
      </p:sp>
      <p:sp>
        <p:nvSpPr>
          <p:cNvPr id="2" name="Title 1"/>
          <p:cNvSpPr>
            <a:spLocks noGrp="1"/>
          </p:cNvSpPr>
          <p:nvPr>
            <p:ph type="title"/>
          </p:nvPr>
        </p:nvSpPr>
        <p:spPr/>
        <p:txBody>
          <a:bodyPr/>
          <a:lstStyle/>
          <a:p>
            <a:r>
              <a:rPr lang="en-US" smtClean="0"/>
              <a:t>MPI Scaling Study (Hopper)</a:t>
            </a:r>
            <a:endParaRPr lang="en-US" dirty="0"/>
          </a:p>
        </p:txBody>
      </p:sp>
      <p:grpSp>
        <p:nvGrpSpPr>
          <p:cNvPr id="6" name="Group 5"/>
          <p:cNvGrpSpPr/>
          <p:nvPr/>
        </p:nvGrpSpPr>
        <p:grpSpPr>
          <a:xfrm>
            <a:off x="4814646" y="1074787"/>
            <a:ext cx="4286816" cy="5021213"/>
            <a:chOff x="4134150" y="846380"/>
            <a:chExt cx="4839817" cy="5757619"/>
          </a:xfrm>
        </p:grpSpPr>
        <p:pic>
          <p:nvPicPr>
            <p:cNvPr id="4" name="Picture 3"/>
            <p:cNvPicPr>
              <a:picLocks noChangeAspect="1"/>
            </p:cNvPicPr>
            <p:nvPr/>
          </p:nvPicPr>
          <p:blipFill>
            <a:blip r:embed="rId3"/>
            <a:stretch>
              <a:fillRect/>
            </a:stretch>
          </p:blipFill>
          <p:spPr>
            <a:xfrm>
              <a:off x="4136572" y="846380"/>
              <a:ext cx="4837395" cy="2987803"/>
            </a:xfrm>
            <a:prstGeom prst="rect">
              <a:avLst/>
            </a:prstGeom>
          </p:spPr>
        </p:pic>
        <p:pic>
          <p:nvPicPr>
            <p:cNvPr id="5" name="Picture 4"/>
            <p:cNvPicPr>
              <a:picLocks noChangeAspect="1"/>
            </p:cNvPicPr>
            <p:nvPr/>
          </p:nvPicPr>
          <p:blipFill>
            <a:blip r:embed="rId4"/>
            <a:stretch>
              <a:fillRect/>
            </a:stretch>
          </p:blipFill>
          <p:spPr>
            <a:xfrm>
              <a:off x="4134150" y="3616474"/>
              <a:ext cx="4836945" cy="2987525"/>
            </a:xfrm>
            <a:prstGeom prst="rect">
              <a:avLst/>
            </a:prstGeom>
          </p:spPr>
        </p:pic>
      </p:grpSp>
      <p:sp>
        <p:nvSpPr>
          <p:cNvPr id="7" name="Footer Placeholder 2"/>
          <p:cNvSpPr>
            <a:spLocks noGrp="1"/>
          </p:cNvSpPr>
          <p:nvPr>
            <p:ph type="ftr" sz="quarter" idx="11"/>
          </p:nvPr>
        </p:nvSpPr>
        <p:spPr>
          <a:xfrm>
            <a:off x="0" y="6369050"/>
            <a:ext cx="6019800" cy="488950"/>
          </a:xfrm>
        </p:spPr>
        <p:txBody>
          <a:bodyPr/>
          <a:lstStyle/>
          <a:p>
            <a:r>
              <a:rPr lang="en-US" dirty="0" smtClean="0"/>
              <a:t>Parallel Performance Tools: A Short Course, </a:t>
            </a:r>
            <a:r>
              <a:rPr lang="en-US" dirty="0" err="1" smtClean="0"/>
              <a:t>Beihang</a:t>
            </a:r>
            <a:r>
              <a:rPr lang="en-US" dirty="0" smtClean="0"/>
              <a:t> University, December 2-4, 2013</a:t>
            </a:r>
            <a:endParaRPr lang="en-US" dirty="0"/>
          </a:p>
        </p:txBody>
      </p:sp>
      <p:sp>
        <p:nvSpPr>
          <p:cNvPr id="8" name="Slide Number Placeholder 3"/>
          <p:cNvSpPr>
            <a:spLocks noGrp="1"/>
          </p:cNvSpPr>
          <p:nvPr>
            <p:ph type="sldNum" sz="quarter" idx="12"/>
          </p:nvPr>
        </p:nvSpPr>
        <p:spPr>
          <a:xfrm>
            <a:off x="6553200" y="6369050"/>
            <a:ext cx="2133600" cy="488950"/>
          </a:xfrm>
        </p:spPr>
        <p:txBody>
          <a:bodyPr/>
          <a:lstStyle/>
          <a:p>
            <a:fld id="{F8E865A7-7678-F840-B2ED-A6879803B906}" type="slidenum">
              <a:rPr lang="en-US" smtClean="0"/>
              <a:pPr/>
              <a:t>34</a:t>
            </a:fld>
            <a:endParaRPr lang="en-US"/>
          </a:p>
        </p:txBody>
      </p:sp>
    </p:spTree>
    <p:extLst>
      <p:ext uri="{BB962C8B-B14F-4D97-AF65-F5344CB8AC3E}">
        <p14:creationId xmlns:p14="http://schemas.microsoft.com/office/powerpoint/2010/main" val="982380360"/>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92500" lnSpcReduction="20000"/>
          </a:bodyPr>
          <a:lstStyle/>
          <a:p>
            <a:r>
              <a:rPr lang="en-US" dirty="0" smtClean="0"/>
              <a:t>Use modified RK4 solver</a:t>
            </a:r>
            <a:br>
              <a:rPr lang="en-US" dirty="0" smtClean="0"/>
            </a:br>
            <a:r>
              <a:rPr lang="en-US" dirty="0" smtClean="0"/>
              <a:t>versus original MPI solver</a:t>
            </a:r>
          </a:p>
          <a:p>
            <a:r>
              <a:rPr lang="en-US" dirty="0" smtClean="0"/>
              <a:t>Test cases</a:t>
            </a:r>
          </a:p>
          <a:p>
            <a:pPr lvl="1"/>
            <a:r>
              <a:rPr lang="en-US" dirty="0" smtClean="0"/>
              <a:t>64 cores</a:t>
            </a:r>
          </a:p>
          <a:p>
            <a:pPr lvl="2"/>
            <a:r>
              <a:rPr lang="en-US" dirty="0" smtClean="0"/>
              <a:t>64 processes (MPI-only)</a:t>
            </a:r>
          </a:p>
          <a:p>
            <a:pPr lvl="2"/>
            <a:r>
              <a:rPr lang="en-US" dirty="0" smtClean="0"/>
              <a:t>32 processes </a:t>
            </a:r>
            <a:r>
              <a:rPr lang="en-US" dirty="0" err="1" smtClean="0"/>
              <a:t>x</a:t>
            </a:r>
            <a:r>
              <a:rPr lang="en-US" dirty="0" smtClean="0"/>
              <a:t> 2 threads</a:t>
            </a:r>
          </a:p>
          <a:p>
            <a:pPr lvl="2"/>
            <a:r>
              <a:rPr lang="en-US" dirty="0" smtClean="0"/>
              <a:t>16 processes </a:t>
            </a:r>
            <a:r>
              <a:rPr lang="en-US" dirty="0" err="1" smtClean="0"/>
              <a:t>x</a:t>
            </a:r>
            <a:r>
              <a:rPr lang="en-US" dirty="0" smtClean="0"/>
              <a:t> 4 threads</a:t>
            </a:r>
          </a:p>
          <a:p>
            <a:pPr lvl="1"/>
            <a:r>
              <a:rPr lang="en-US" dirty="0" smtClean="0"/>
              <a:t>96 cores</a:t>
            </a:r>
          </a:p>
          <a:p>
            <a:pPr lvl="2"/>
            <a:r>
              <a:rPr lang="en-US" dirty="0" smtClean="0"/>
              <a:t>96 processes (MPI-only)</a:t>
            </a:r>
          </a:p>
          <a:p>
            <a:pPr lvl="2"/>
            <a:r>
              <a:rPr lang="en-US" dirty="0" smtClean="0"/>
              <a:t>48 processes </a:t>
            </a:r>
            <a:r>
              <a:rPr lang="en-US" dirty="0" err="1" smtClean="0"/>
              <a:t>x</a:t>
            </a:r>
            <a:r>
              <a:rPr lang="en-US" dirty="0" smtClean="0"/>
              <a:t> 2 threads</a:t>
            </a:r>
          </a:p>
          <a:p>
            <a:pPr lvl="2"/>
            <a:r>
              <a:rPr lang="en-US" dirty="0" smtClean="0"/>
              <a:t>32 processes </a:t>
            </a:r>
            <a:r>
              <a:rPr lang="en-US" dirty="0" err="1" smtClean="0"/>
              <a:t>x</a:t>
            </a:r>
            <a:r>
              <a:rPr lang="en-US" dirty="0" smtClean="0"/>
              <a:t> 3 threads</a:t>
            </a:r>
          </a:p>
          <a:p>
            <a:pPr lvl="2"/>
            <a:r>
              <a:rPr lang="en-US" dirty="0" smtClean="0"/>
              <a:t>16 processes </a:t>
            </a:r>
            <a:r>
              <a:rPr lang="en-US" dirty="0" err="1" smtClean="0"/>
              <a:t>x</a:t>
            </a:r>
            <a:r>
              <a:rPr lang="en-US" dirty="0" smtClean="0"/>
              <a:t> 6 threads</a:t>
            </a:r>
          </a:p>
          <a:p>
            <a:r>
              <a:rPr lang="en-US" dirty="0" err="1" smtClean="0"/>
              <a:t>OpenMP</a:t>
            </a:r>
            <a:r>
              <a:rPr lang="en-US" dirty="0" smtClean="0"/>
              <a:t> scheduling</a:t>
            </a:r>
            <a:br>
              <a:rPr lang="en-US" dirty="0" smtClean="0"/>
            </a:br>
            <a:r>
              <a:rPr lang="en-US" dirty="0" smtClean="0"/>
              <a:t>options evaluated</a:t>
            </a:r>
          </a:p>
          <a:p>
            <a:pPr lvl="1"/>
            <a:endParaRPr lang="en-US" dirty="0" smtClean="0"/>
          </a:p>
          <a:p>
            <a:endParaRPr lang="en-US" dirty="0"/>
          </a:p>
        </p:txBody>
      </p:sp>
      <p:sp>
        <p:nvSpPr>
          <p:cNvPr id="2" name="Title 1"/>
          <p:cNvSpPr>
            <a:spLocks noGrp="1"/>
          </p:cNvSpPr>
          <p:nvPr>
            <p:ph type="title"/>
          </p:nvPr>
        </p:nvSpPr>
        <p:spPr/>
        <p:txBody>
          <a:bodyPr>
            <a:normAutofit fontScale="90000"/>
          </a:bodyPr>
          <a:lstStyle/>
          <a:p>
            <a:r>
              <a:rPr lang="en-US" dirty="0" smtClean="0"/>
              <a:t>Benefits of RK4 solver and </a:t>
            </a:r>
            <a:r>
              <a:rPr lang="en-US" dirty="0" err="1" smtClean="0"/>
              <a:t>OpenMP</a:t>
            </a:r>
            <a:r>
              <a:rPr lang="en-US" dirty="0" smtClean="0"/>
              <a:t> Scheduling </a:t>
            </a:r>
            <a:endParaRPr lang="en-US" dirty="0"/>
          </a:p>
        </p:txBody>
      </p:sp>
      <p:pic>
        <p:nvPicPr>
          <p:cNvPr id="5" name="Picture 4" descr="64-rk4-240iterations-final.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48416" y="1007534"/>
            <a:ext cx="4219384" cy="2553167"/>
          </a:xfrm>
          <a:prstGeom prst="rect">
            <a:avLst/>
          </a:prstGeom>
        </p:spPr>
      </p:pic>
      <p:pic>
        <p:nvPicPr>
          <p:cNvPr id="6" name="Picture 5" descr="96-rk4-240iterations-final.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46562" y="3620533"/>
            <a:ext cx="4216904" cy="2551667"/>
          </a:xfrm>
          <a:prstGeom prst="rect">
            <a:avLst/>
          </a:prstGeom>
        </p:spPr>
      </p:pic>
      <p:sp>
        <p:nvSpPr>
          <p:cNvPr id="7" name="Footer Placeholder 2"/>
          <p:cNvSpPr>
            <a:spLocks noGrp="1"/>
          </p:cNvSpPr>
          <p:nvPr>
            <p:ph type="ftr" sz="quarter" idx="11"/>
          </p:nvPr>
        </p:nvSpPr>
        <p:spPr>
          <a:xfrm>
            <a:off x="0" y="6369050"/>
            <a:ext cx="6019800" cy="488950"/>
          </a:xfrm>
        </p:spPr>
        <p:txBody>
          <a:bodyPr/>
          <a:lstStyle/>
          <a:p>
            <a:r>
              <a:rPr lang="en-US" dirty="0" smtClean="0"/>
              <a:t>Parallel Performance Tools: A Short Course, </a:t>
            </a:r>
            <a:r>
              <a:rPr lang="en-US" dirty="0" err="1" smtClean="0"/>
              <a:t>Beihang</a:t>
            </a:r>
            <a:r>
              <a:rPr lang="en-US" dirty="0" smtClean="0"/>
              <a:t> University, December 2-4, 2013</a:t>
            </a:r>
            <a:endParaRPr lang="en-US" dirty="0"/>
          </a:p>
        </p:txBody>
      </p:sp>
      <p:sp>
        <p:nvSpPr>
          <p:cNvPr id="8" name="Slide Number Placeholder 3"/>
          <p:cNvSpPr>
            <a:spLocks noGrp="1"/>
          </p:cNvSpPr>
          <p:nvPr>
            <p:ph type="sldNum" sz="quarter" idx="12"/>
          </p:nvPr>
        </p:nvSpPr>
        <p:spPr>
          <a:xfrm>
            <a:off x="6553200" y="6369050"/>
            <a:ext cx="2133600" cy="488950"/>
          </a:xfrm>
        </p:spPr>
        <p:txBody>
          <a:bodyPr/>
          <a:lstStyle/>
          <a:p>
            <a:fld id="{F8E865A7-7678-F840-B2ED-A6879803B906}" type="slidenum">
              <a:rPr lang="en-US" smtClean="0"/>
              <a:pPr/>
              <a:t>35</a:t>
            </a:fld>
            <a:endParaRPr lang="en-US"/>
          </a:p>
        </p:txBody>
      </p:sp>
    </p:spTree>
    <p:extLst>
      <p:ext uri="{BB962C8B-B14F-4D97-AF65-F5344CB8AC3E}">
        <p14:creationId xmlns:p14="http://schemas.microsoft.com/office/powerpoint/2010/main" val="3313917075"/>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85000" lnSpcReduction="20000"/>
          </a:bodyPr>
          <a:lstStyle/>
          <a:p>
            <a:r>
              <a:rPr lang="en-US" smtClean="0"/>
              <a:t>MPI + OpenMP experiment</a:t>
            </a:r>
          </a:p>
          <a:p>
            <a:pPr lvl="1"/>
            <a:r>
              <a:rPr lang="en-US" smtClean="0"/>
              <a:t>96 cores (16 processes by 6 threads per process)</a:t>
            </a:r>
          </a:p>
          <a:p>
            <a:r>
              <a:rPr lang="en-US" smtClean="0"/>
              <a:t>Default scheduling generates a load imbalance</a:t>
            </a:r>
          </a:p>
          <a:p>
            <a:pPr lvl="1"/>
            <a:r>
              <a:rPr lang="en-US" smtClean="0"/>
              <a:t>Threads arrive at boundary cell exchange at different times</a:t>
            </a:r>
          </a:p>
          <a:p>
            <a:pPr lvl="1"/>
            <a:r>
              <a:rPr lang="en-US" smtClean="0"/>
              <a:t>Complete boundary cell exchange at different rates</a:t>
            </a:r>
          </a:p>
          <a:p>
            <a:pPr lvl="2"/>
            <a:r>
              <a:rPr lang="en-US" smtClean="0"/>
              <a:t>only the master thread performs the exchange</a:t>
            </a:r>
          </a:p>
          <a:p>
            <a:r>
              <a:rPr lang="en-US" smtClean="0"/>
              <a:t>Guided scheduling provides better balance</a:t>
            </a:r>
          </a:p>
          <a:p>
            <a:endParaRPr lang="en-US" smtClean="0"/>
          </a:p>
          <a:p>
            <a:endParaRPr lang="en-US" smtClean="0"/>
          </a:p>
          <a:p>
            <a:endParaRPr lang="en-US" smtClean="0"/>
          </a:p>
          <a:p>
            <a:endParaRPr lang="en-US" smtClean="0"/>
          </a:p>
          <a:p>
            <a:endParaRPr lang="en-US" smtClean="0"/>
          </a:p>
          <a:p>
            <a:r>
              <a:rPr lang="en-US" smtClean="0"/>
              <a:t>asdfas</a:t>
            </a:r>
            <a:endParaRPr lang="en-US" dirty="0" smtClean="0"/>
          </a:p>
        </p:txBody>
      </p:sp>
      <p:sp>
        <p:nvSpPr>
          <p:cNvPr id="2" name="Title 1"/>
          <p:cNvSpPr>
            <a:spLocks noGrp="1"/>
          </p:cNvSpPr>
          <p:nvPr>
            <p:ph type="title"/>
          </p:nvPr>
        </p:nvSpPr>
        <p:spPr/>
        <p:txBody>
          <a:bodyPr>
            <a:normAutofit fontScale="90000"/>
          </a:bodyPr>
          <a:lstStyle/>
          <a:p>
            <a:r>
              <a:rPr lang="en-US" dirty="0" smtClean="0"/>
              <a:t>Benefits of Guided Scheduling with MPAS-O RK4</a:t>
            </a:r>
            <a:endParaRPr lang="en-US" dirty="0"/>
          </a:p>
        </p:txBody>
      </p:sp>
      <p:pic>
        <p:nvPicPr>
          <p:cNvPr id="18" name="Picture 17"/>
          <p:cNvPicPr>
            <a:picLocks noChangeAspect="1"/>
          </p:cNvPicPr>
          <p:nvPr/>
        </p:nvPicPr>
        <p:blipFill>
          <a:blip r:embed="rId3"/>
          <a:stretch>
            <a:fillRect/>
          </a:stretch>
        </p:blipFill>
        <p:spPr>
          <a:xfrm>
            <a:off x="4635357" y="3643158"/>
            <a:ext cx="4377395" cy="2694294"/>
          </a:xfrm>
          <a:prstGeom prst="rect">
            <a:avLst/>
          </a:prstGeom>
        </p:spPr>
      </p:pic>
      <p:pic>
        <p:nvPicPr>
          <p:cNvPr id="19" name="Picture 18"/>
          <p:cNvPicPr>
            <a:picLocks noChangeAspect="1"/>
          </p:cNvPicPr>
          <p:nvPr/>
        </p:nvPicPr>
        <p:blipFill>
          <a:blip r:embed="rId4"/>
          <a:stretch>
            <a:fillRect/>
          </a:stretch>
        </p:blipFill>
        <p:spPr>
          <a:xfrm>
            <a:off x="117933" y="3638042"/>
            <a:ext cx="4438467" cy="2704052"/>
          </a:xfrm>
          <a:prstGeom prst="rect">
            <a:avLst/>
          </a:prstGeom>
        </p:spPr>
      </p:pic>
      <p:sp>
        <p:nvSpPr>
          <p:cNvPr id="21" name="TextBox 20"/>
          <p:cNvSpPr txBox="1"/>
          <p:nvPr/>
        </p:nvSpPr>
        <p:spPr>
          <a:xfrm>
            <a:off x="2686457" y="3689080"/>
            <a:ext cx="1842522" cy="369332"/>
          </a:xfrm>
          <a:prstGeom prst="rect">
            <a:avLst/>
          </a:prstGeom>
          <a:noFill/>
        </p:spPr>
        <p:txBody>
          <a:bodyPr wrap="none" lIns="91424" tIns="45712" rIns="91424" bIns="45712" rtlCol="0">
            <a:spAutoFit/>
          </a:bodyPr>
          <a:lstStyle/>
          <a:p>
            <a:r>
              <a:rPr lang="en-US" sz="1800" dirty="0" err="1">
                <a:solidFill>
                  <a:schemeClr val="bg1"/>
                </a:solidFill>
              </a:rPr>
              <a:t>OpenMP</a:t>
            </a:r>
            <a:r>
              <a:rPr lang="en-US" sz="1800" dirty="0">
                <a:solidFill>
                  <a:schemeClr val="bg1"/>
                </a:solidFill>
              </a:rPr>
              <a:t> Barrier</a:t>
            </a:r>
          </a:p>
        </p:txBody>
      </p:sp>
      <p:sp>
        <p:nvSpPr>
          <p:cNvPr id="22" name="TextBox 21"/>
          <p:cNvSpPr txBox="1"/>
          <p:nvPr/>
        </p:nvSpPr>
        <p:spPr>
          <a:xfrm>
            <a:off x="2900784" y="4015649"/>
            <a:ext cx="1203562" cy="369332"/>
          </a:xfrm>
          <a:prstGeom prst="rect">
            <a:avLst/>
          </a:prstGeom>
          <a:noFill/>
        </p:spPr>
        <p:txBody>
          <a:bodyPr wrap="none" lIns="91424" tIns="45712" rIns="91424" bIns="45712" rtlCol="0">
            <a:spAutoFit/>
          </a:bodyPr>
          <a:lstStyle/>
          <a:p>
            <a:r>
              <a:rPr lang="en-US" sz="1800" dirty="0" err="1">
                <a:solidFill>
                  <a:schemeClr val="bg1"/>
                </a:solidFill>
              </a:rPr>
              <a:t>MPI_Wait</a:t>
            </a:r>
            <a:endParaRPr lang="en-US" sz="1800" dirty="0">
              <a:solidFill>
                <a:schemeClr val="bg1"/>
              </a:solidFill>
            </a:endParaRPr>
          </a:p>
        </p:txBody>
      </p:sp>
      <p:cxnSp>
        <p:nvCxnSpPr>
          <p:cNvPr id="23" name="Straight Arrow Connector 22"/>
          <p:cNvCxnSpPr>
            <a:stCxn id="21" idx="1"/>
          </p:cNvCxnSpPr>
          <p:nvPr/>
        </p:nvCxnSpPr>
        <p:spPr>
          <a:xfrm rot="10800000" flipV="1">
            <a:off x="1977205" y="3873746"/>
            <a:ext cx="709252" cy="184666"/>
          </a:xfrm>
          <a:prstGeom prst="straightConnector1">
            <a:avLst/>
          </a:prstGeom>
          <a:ln>
            <a:solidFill>
              <a:schemeClr val="bg1"/>
            </a:solidFill>
            <a:tailEnd type="arrow"/>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flipH="1">
            <a:off x="2191532" y="4220025"/>
            <a:ext cx="709252" cy="184666"/>
          </a:xfrm>
          <a:prstGeom prst="straightConnector1">
            <a:avLst/>
          </a:prstGeom>
          <a:ln>
            <a:solidFill>
              <a:schemeClr val="bg1"/>
            </a:solidFill>
            <a:tailEnd type="arrow"/>
          </a:ln>
        </p:spPr>
        <p:style>
          <a:lnRef idx="2">
            <a:schemeClr val="accent1"/>
          </a:lnRef>
          <a:fillRef idx="0">
            <a:schemeClr val="accent1"/>
          </a:fillRef>
          <a:effectRef idx="1">
            <a:schemeClr val="accent1"/>
          </a:effectRef>
          <a:fontRef idx="minor">
            <a:schemeClr val="tx1"/>
          </a:fontRef>
        </p:style>
      </p:cxnSp>
      <p:sp>
        <p:nvSpPr>
          <p:cNvPr id="25" name="TextBox 24"/>
          <p:cNvSpPr txBox="1"/>
          <p:nvPr/>
        </p:nvSpPr>
        <p:spPr>
          <a:xfrm>
            <a:off x="7265193" y="3684246"/>
            <a:ext cx="1842522" cy="369332"/>
          </a:xfrm>
          <a:prstGeom prst="rect">
            <a:avLst/>
          </a:prstGeom>
          <a:noFill/>
        </p:spPr>
        <p:txBody>
          <a:bodyPr wrap="none" lIns="91424" tIns="45712" rIns="91424" bIns="45712" rtlCol="0">
            <a:spAutoFit/>
          </a:bodyPr>
          <a:lstStyle/>
          <a:p>
            <a:r>
              <a:rPr lang="en-US" sz="1800" dirty="0" err="1">
                <a:solidFill>
                  <a:schemeClr val="bg1"/>
                </a:solidFill>
              </a:rPr>
              <a:t>OpenMP</a:t>
            </a:r>
            <a:r>
              <a:rPr lang="en-US" sz="1800" dirty="0">
                <a:solidFill>
                  <a:schemeClr val="bg1"/>
                </a:solidFill>
              </a:rPr>
              <a:t> Barrier</a:t>
            </a:r>
          </a:p>
        </p:txBody>
      </p:sp>
      <p:sp>
        <p:nvSpPr>
          <p:cNvPr id="26" name="TextBox 25"/>
          <p:cNvSpPr txBox="1"/>
          <p:nvPr/>
        </p:nvSpPr>
        <p:spPr>
          <a:xfrm>
            <a:off x="7479520" y="4010815"/>
            <a:ext cx="1203562" cy="369332"/>
          </a:xfrm>
          <a:prstGeom prst="rect">
            <a:avLst/>
          </a:prstGeom>
          <a:noFill/>
        </p:spPr>
        <p:txBody>
          <a:bodyPr wrap="none" lIns="91424" tIns="45712" rIns="91424" bIns="45712" rtlCol="0">
            <a:spAutoFit/>
          </a:bodyPr>
          <a:lstStyle/>
          <a:p>
            <a:r>
              <a:rPr lang="en-US" sz="1800" dirty="0" err="1">
                <a:solidFill>
                  <a:schemeClr val="bg1"/>
                </a:solidFill>
              </a:rPr>
              <a:t>MPI_Wait</a:t>
            </a:r>
            <a:endParaRPr lang="en-US" sz="1800" dirty="0">
              <a:solidFill>
                <a:schemeClr val="bg1"/>
              </a:solidFill>
            </a:endParaRPr>
          </a:p>
        </p:txBody>
      </p:sp>
      <p:cxnSp>
        <p:nvCxnSpPr>
          <p:cNvPr id="27" name="Straight Arrow Connector 26"/>
          <p:cNvCxnSpPr/>
          <p:nvPr/>
        </p:nvCxnSpPr>
        <p:spPr>
          <a:xfrm rot="10800000" flipV="1">
            <a:off x="6555943" y="3881007"/>
            <a:ext cx="709252" cy="184666"/>
          </a:xfrm>
          <a:prstGeom prst="straightConnector1">
            <a:avLst/>
          </a:prstGeom>
          <a:ln>
            <a:solidFill>
              <a:schemeClr val="bg1"/>
            </a:solidFill>
            <a:tailEnd type="arrow"/>
          </a:ln>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p:nvPr/>
        </p:nvCxnSpPr>
        <p:spPr>
          <a:xfrm flipH="1">
            <a:off x="6770268" y="4215191"/>
            <a:ext cx="709252" cy="184666"/>
          </a:xfrm>
          <a:prstGeom prst="straightConnector1">
            <a:avLst/>
          </a:prstGeom>
          <a:ln>
            <a:solidFill>
              <a:schemeClr val="bg1"/>
            </a:solidFill>
            <a:tailEnd type="arrow"/>
          </a:ln>
        </p:spPr>
        <p:style>
          <a:lnRef idx="2">
            <a:schemeClr val="accent1"/>
          </a:lnRef>
          <a:fillRef idx="0">
            <a:schemeClr val="accent1"/>
          </a:fillRef>
          <a:effectRef idx="1">
            <a:schemeClr val="accent1"/>
          </a:effectRef>
          <a:fontRef idx="minor">
            <a:schemeClr val="tx1"/>
          </a:fontRef>
        </p:style>
      </p:cxnSp>
      <p:sp>
        <p:nvSpPr>
          <p:cNvPr id="31" name="TextBox 30"/>
          <p:cNvSpPr txBox="1"/>
          <p:nvPr/>
        </p:nvSpPr>
        <p:spPr>
          <a:xfrm>
            <a:off x="3564553" y="5885575"/>
            <a:ext cx="955598" cy="369332"/>
          </a:xfrm>
          <a:prstGeom prst="rect">
            <a:avLst/>
          </a:prstGeom>
          <a:noFill/>
        </p:spPr>
        <p:txBody>
          <a:bodyPr wrap="none" lIns="91424" tIns="45712" rIns="91424" bIns="45712" rtlCol="0">
            <a:spAutoFit/>
          </a:bodyPr>
          <a:lstStyle/>
          <a:p>
            <a:pPr algn="ctr"/>
            <a:r>
              <a:rPr lang="en-US" sz="1800" dirty="0">
                <a:solidFill>
                  <a:schemeClr val="bg1"/>
                </a:solidFill>
              </a:rPr>
              <a:t>Default</a:t>
            </a:r>
          </a:p>
        </p:txBody>
      </p:sp>
      <p:sp>
        <p:nvSpPr>
          <p:cNvPr id="32" name="TextBox 31"/>
          <p:cNvSpPr txBox="1"/>
          <p:nvPr/>
        </p:nvSpPr>
        <p:spPr>
          <a:xfrm>
            <a:off x="8017187" y="5880739"/>
            <a:ext cx="942749" cy="369332"/>
          </a:xfrm>
          <a:prstGeom prst="rect">
            <a:avLst/>
          </a:prstGeom>
          <a:noFill/>
        </p:spPr>
        <p:txBody>
          <a:bodyPr wrap="none" lIns="91424" tIns="45712" rIns="91424" bIns="45712" rtlCol="0">
            <a:spAutoFit/>
          </a:bodyPr>
          <a:lstStyle/>
          <a:p>
            <a:pPr algn="ctr"/>
            <a:r>
              <a:rPr lang="en-US" sz="1800" dirty="0">
                <a:solidFill>
                  <a:schemeClr val="bg1"/>
                </a:solidFill>
              </a:rPr>
              <a:t>Guided</a:t>
            </a:r>
          </a:p>
        </p:txBody>
      </p:sp>
      <p:sp>
        <p:nvSpPr>
          <p:cNvPr id="16" name="Footer Placeholder 2"/>
          <p:cNvSpPr>
            <a:spLocks noGrp="1"/>
          </p:cNvSpPr>
          <p:nvPr>
            <p:ph type="ftr" sz="quarter" idx="11"/>
          </p:nvPr>
        </p:nvSpPr>
        <p:spPr>
          <a:xfrm>
            <a:off x="0" y="6369050"/>
            <a:ext cx="6019800" cy="488950"/>
          </a:xfrm>
        </p:spPr>
        <p:txBody>
          <a:bodyPr/>
          <a:lstStyle/>
          <a:p>
            <a:r>
              <a:rPr lang="en-US" dirty="0" smtClean="0"/>
              <a:t>Parallel Performance Tools: A Short Course, </a:t>
            </a:r>
            <a:r>
              <a:rPr lang="en-US" dirty="0" err="1" smtClean="0"/>
              <a:t>Beihang</a:t>
            </a:r>
            <a:r>
              <a:rPr lang="en-US" dirty="0" smtClean="0"/>
              <a:t> University, December 2-4, 2013</a:t>
            </a:r>
            <a:endParaRPr lang="en-US" dirty="0"/>
          </a:p>
        </p:txBody>
      </p:sp>
      <p:sp>
        <p:nvSpPr>
          <p:cNvPr id="17" name="Slide Number Placeholder 3"/>
          <p:cNvSpPr>
            <a:spLocks noGrp="1"/>
          </p:cNvSpPr>
          <p:nvPr>
            <p:ph type="sldNum" sz="quarter" idx="12"/>
          </p:nvPr>
        </p:nvSpPr>
        <p:spPr>
          <a:xfrm>
            <a:off x="6553200" y="6369050"/>
            <a:ext cx="2133600" cy="488950"/>
          </a:xfrm>
        </p:spPr>
        <p:txBody>
          <a:bodyPr/>
          <a:lstStyle/>
          <a:p>
            <a:fld id="{F8E865A7-7678-F840-B2ED-A6879803B906}" type="slidenum">
              <a:rPr lang="en-US" smtClean="0"/>
              <a:pPr/>
              <a:t>36</a:t>
            </a:fld>
            <a:endParaRPr lang="en-US"/>
          </a:p>
        </p:txBody>
      </p:sp>
    </p:spTree>
    <p:extLst>
      <p:ext uri="{BB962C8B-B14F-4D97-AF65-F5344CB8AC3E}">
        <p14:creationId xmlns:p14="http://schemas.microsoft.com/office/powerpoint/2010/main" val="604216519"/>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MPAS-O on BG/Q (</a:t>
            </a:r>
            <a:r>
              <a:rPr lang="en-US" dirty="0" err="1" smtClean="0"/>
              <a:t>Vesta</a:t>
            </a:r>
            <a:r>
              <a:rPr lang="en-US" dirty="0" smtClean="0"/>
              <a:t>) on 16K (256x64)</a:t>
            </a:r>
            <a:endParaRPr lang="en-US" dirty="0"/>
          </a:p>
        </p:txBody>
      </p:sp>
      <p:pic>
        <p:nvPicPr>
          <p:cNvPr id="4" name="Content Placeholder 3" descr="16k-vesta-se-halo-normalBarotropicVelocity.png"/>
          <p:cNvPicPr>
            <a:picLocks noGrp="1" noChangeAspect="1"/>
          </p:cNvPicPr>
          <p:nvPr>
            <p:ph idx="1"/>
          </p:nvPr>
        </p:nvPicPr>
        <p:blipFill>
          <a:blip r:embed="rId3"/>
          <a:srcRect l="-2755" r="-2755"/>
          <a:stretch>
            <a:fillRect/>
          </a:stretch>
        </p:blipFill>
        <p:spPr>
          <a:xfrm>
            <a:off x="228600" y="978058"/>
            <a:ext cx="8651651" cy="5191851"/>
          </a:xfrm>
        </p:spPr>
      </p:pic>
      <p:sp>
        <p:nvSpPr>
          <p:cNvPr id="6" name="TextBox 5"/>
          <p:cNvSpPr txBox="1"/>
          <p:nvPr/>
        </p:nvSpPr>
        <p:spPr>
          <a:xfrm>
            <a:off x="1208998" y="914400"/>
            <a:ext cx="2942241" cy="707886"/>
          </a:xfrm>
          <a:prstGeom prst="rect">
            <a:avLst/>
          </a:prstGeom>
          <a:noFill/>
        </p:spPr>
        <p:txBody>
          <a:bodyPr wrap="square" lIns="91424" tIns="45712" rIns="91424" bIns="45712" rtlCol="0">
            <a:spAutoFit/>
          </a:bodyPr>
          <a:lstStyle/>
          <a:p>
            <a:r>
              <a:rPr lang="en-US" sz="2000" dirty="0" err="1">
                <a:solidFill>
                  <a:schemeClr val="bg1"/>
                </a:solidFill>
              </a:rPr>
              <a:t>MPI_Wait</a:t>
            </a:r>
            <a:r>
              <a:rPr lang="en-US" sz="2000" dirty="0">
                <a:solidFill>
                  <a:schemeClr val="bg1"/>
                </a:solidFill>
              </a:rPr>
              <a:t>() master thread</a:t>
            </a:r>
            <a:br>
              <a:rPr lang="en-US" sz="2000" dirty="0">
                <a:solidFill>
                  <a:schemeClr val="bg1"/>
                </a:solidFill>
              </a:rPr>
            </a:br>
            <a:r>
              <a:rPr lang="en-US" sz="2000" dirty="0">
                <a:solidFill>
                  <a:schemeClr val="bg1"/>
                </a:solidFill>
              </a:rPr>
              <a:t>halo exchanges</a:t>
            </a:r>
          </a:p>
        </p:txBody>
      </p:sp>
      <p:cxnSp>
        <p:nvCxnSpPr>
          <p:cNvPr id="7" name="Straight Arrow Connector 6"/>
          <p:cNvCxnSpPr>
            <a:stCxn id="6" idx="2"/>
          </p:cNvCxnSpPr>
          <p:nvPr/>
        </p:nvCxnSpPr>
        <p:spPr>
          <a:xfrm rot="16200000" flipH="1">
            <a:off x="3469924" y="832480"/>
            <a:ext cx="641410" cy="2221025"/>
          </a:xfrm>
          <a:prstGeom prst="straightConnector1">
            <a:avLst/>
          </a:prstGeom>
          <a:ln>
            <a:solidFill>
              <a:schemeClr val="bg1"/>
            </a:solidFill>
            <a:tailEnd type="arrow"/>
          </a:ln>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5755705" y="4449232"/>
            <a:ext cx="3078376" cy="1631216"/>
          </a:xfrm>
          <a:prstGeom prst="rect">
            <a:avLst/>
          </a:prstGeom>
          <a:noFill/>
        </p:spPr>
        <p:txBody>
          <a:bodyPr wrap="square" lIns="91424" tIns="45712" rIns="91424" bIns="45712" rtlCol="0">
            <a:spAutoFit/>
          </a:bodyPr>
          <a:lstStyle/>
          <a:p>
            <a:r>
              <a:rPr lang="en-US" sz="2000" dirty="0" err="1">
                <a:solidFill>
                  <a:schemeClr val="bg1"/>
                </a:solidFill>
              </a:rPr>
              <a:t>OpenMP</a:t>
            </a:r>
            <a:r>
              <a:rPr lang="en-US" sz="2000" dirty="0">
                <a:solidFill>
                  <a:schemeClr val="bg1"/>
                </a:solidFill>
              </a:rPr>
              <a:t> worker threads executing solver routines, including time spent waiting on halo exchanges by master threads</a:t>
            </a:r>
          </a:p>
        </p:txBody>
      </p:sp>
      <p:cxnSp>
        <p:nvCxnSpPr>
          <p:cNvPr id="14" name="Straight Arrow Connector 13"/>
          <p:cNvCxnSpPr/>
          <p:nvPr/>
        </p:nvCxnSpPr>
        <p:spPr>
          <a:xfrm rot="16200000" flipV="1">
            <a:off x="5745708" y="2940255"/>
            <a:ext cx="1567144" cy="1460866"/>
          </a:xfrm>
          <a:prstGeom prst="straightConnector1">
            <a:avLst/>
          </a:prstGeom>
          <a:ln>
            <a:solidFill>
              <a:schemeClr val="bg1"/>
            </a:solidFill>
            <a:tailEnd type="arrow"/>
          </a:ln>
        </p:spPr>
        <p:style>
          <a:lnRef idx="2">
            <a:schemeClr val="accent1"/>
          </a:lnRef>
          <a:fillRef idx="0">
            <a:schemeClr val="accent1"/>
          </a:fillRef>
          <a:effectRef idx="1">
            <a:schemeClr val="accent1"/>
          </a:effectRef>
          <a:fontRef idx="minor">
            <a:schemeClr val="tx1"/>
          </a:fontRef>
        </p:style>
      </p:cxnSp>
      <p:sp>
        <p:nvSpPr>
          <p:cNvPr id="8" name="Footer Placeholder 2"/>
          <p:cNvSpPr>
            <a:spLocks noGrp="1"/>
          </p:cNvSpPr>
          <p:nvPr>
            <p:ph type="ftr" sz="quarter" idx="11"/>
          </p:nvPr>
        </p:nvSpPr>
        <p:spPr>
          <a:xfrm>
            <a:off x="0" y="6369050"/>
            <a:ext cx="6019800" cy="488950"/>
          </a:xfrm>
        </p:spPr>
        <p:txBody>
          <a:bodyPr/>
          <a:lstStyle/>
          <a:p>
            <a:r>
              <a:rPr lang="en-US" dirty="0" smtClean="0"/>
              <a:t>Parallel Performance Tools: A Short Course, </a:t>
            </a:r>
            <a:r>
              <a:rPr lang="en-US" dirty="0" err="1" smtClean="0"/>
              <a:t>Beihang</a:t>
            </a:r>
            <a:r>
              <a:rPr lang="en-US" dirty="0" smtClean="0"/>
              <a:t> University, December 2-4, 2013</a:t>
            </a:r>
            <a:endParaRPr lang="en-US" dirty="0"/>
          </a:p>
        </p:txBody>
      </p:sp>
      <p:sp>
        <p:nvSpPr>
          <p:cNvPr id="9" name="Slide Number Placeholder 3"/>
          <p:cNvSpPr>
            <a:spLocks noGrp="1"/>
          </p:cNvSpPr>
          <p:nvPr>
            <p:ph type="sldNum" sz="quarter" idx="12"/>
          </p:nvPr>
        </p:nvSpPr>
        <p:spPr>
          <a:xfrm>
            <a:off x="6553200" y="6369050"/>
            <a:ext cx="2133600" cy="488950"/>
          </a:xfrm>
        </p:spPr>
        <p:txBody>
          <a:bodyPr/>
          <a:lstStyle/>
          <a:p>
            <a:fld id="{F8E865A7-7678-F840-B2ED-A6879803B906}" type="slidenum">
              <a:rPr lang="en-US" smtClean="0"/>
              <a:pPr/>
              <a:t>37</a:t>
            </a:fld>
            <a:endParaRPr lang="en-US"/>
          </a:p>
        </p:txBody>
      </p:sp>
    </p:spTree>
    <p:extLst>
      <p:ext uri="{BB962C8B-B14F-4D97-AF65-F5344CB8AC3E}">
        <p14:creationId xmlns:p14="http://schemas.microsoft.com/office/powerpoint/2010/main" val="2773293194"/>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85000" lnSpcReduction="20000"/>
          </a:bodyPr>
          <a:lstStyle/>
          <a:p>
            <a:r>
              <a:rPr lang="en-US" smtClean="0"/>
              <a:t>XGC is a set of codes to modelgyrokinetic microturbulence in the simulation of fusion reactors </a:t>
            </a:r>
          </a:p>
          <a:p>
            <a:pPr lvl="1"/>
            <a:r>
              <a:rPr lang="en-US" smtClean="0"/>
              <a:t>DOE SciDAC for Edge Physics Simulation (EPSi)</a:t>
            </a:r>
          </a:p>
          <a:p>
            <a:pPr lvl="1"/>
            <a:r>
              <a:rPr lang="en-US" smtClean="0"/>
              <a:t>Particle-in-cell (PIC) codes:</a:t>
            </a:r>
          </a:p>
          <a:p>
            <a:pPr lvl="2"/>
            <a:r>
              <a:rPr lang="en-US" smtClean="0"/>
              <a:t>XGC0, XGC1, XGC1a, XGC2, …</a:t>
            </a:r>
          </a:p>
          <a:p>
            <a:r>
              <a:rPr lang="en-US" smtClean="0"/>
              <a:t>XGC1</a:t>
            </a:r>
          </a:p>
          <a:p>
            <a:pPr lvl="1"/>
            <a:r>
              <a:rPr lang="en-US" smtClean="0"/>
              <a:t>ODE-based PIC approach on space</a:t>
            </a:r>
            <a:br>
              <a:rPr lang="en-US" smtClean="0"/>
            </a:br>
            <a:r>
              <a:rPr lang="en-US" smtClean="0"/>
              <a:t>grid using unstructured triangular grid</a:t>
            </a:r>
          </a:p>
          <a:p>
            <a:pPr lvl="1"/>
            <a:r>
              <a:rPr lang="en-US" smtClean="0"/>
              <a:t>5D gyrokinetic equations</a:t>
            </a:r>
          </a:p>
          <a:p>
            <a:pPr lvl="2"/>
            <a:r>
              <a:rPr lang="en-US" smtClean="0"/>
              <a:t>ODE: time advance of marker particles</a:t>
            </a:r>
          </a:p>
          <a:p>
            <a:pPr lvl="2"/>
            <a:r>
              <a:rPr lang="en-US" smtClean="0"/>
              <a:t>finite difference: partial integro-differential Fokker-Planck collision operator discretized on rectangular v-space grid</a:t>
            </a:r>
          </a:p>
          <a:p>
            <a:pPr lvl="2"/>
            <a:r>
              <a:rPr lang="en-US" smtClean="0"/>
              <a:t>PDE (PETSc): Maxwell’s equations on unstructured triangular x-space grid</a:t>
            </a:r>
          </a:p>
          <a:p>
            <a:pPr lvl="1"/>
            <a:r>
              <a:rPr lang="en-US" smtClean="0"/>
              <a:t>Usual interpolation issue exists</a:t>
            </a:r>
            <a:endParaRPr lang="en-US" dirty="0" smtClean="0"/>
          </a:p>
        </p:txBody>
      </p:sp>
      <p:sp>
        <p:nvSpPr>
          <p:cNvPr id="2" name="Title 1"/>
          <p:cNvSpPr>
            <a:spLocks noGrp="1"/>
          </p:cNvSpPr>
          <p:nvPr>
            <p:ph type="title"/>
          </p:nvPr>
        </p:nvSpPr>
        <p:spPr/>
        <p:txBody>
          <a:bodyPr/>
          <a:lstStyle/>
          <a:p>
            <a:r>
              <a:rPr lang="en-US" smtClean="0"/>
              <a:t>XGC for Studying Critical Edge Physics </a:t>
            </a:r>
            <a:endParaRPr lang="en-US" dirty="0"/>
          </a:p>
        </p:txBody>
      </p:sp>
      <p:pic>
        <p:nvPicPr>
          <p:cNvPr id="4" name="Picture 3"/>
          <p:cNvPicPr>
            <a:picLocks noChangeAspect="1"/>
          </p:cNvPicPr>
          <p:nvPr/>
        </p:nvPicPr>
        <p:blipFill>
          <a:blip r:embed="rId2"/>
          <a:stretch>
            <a:fillRect/>
          </a:stretch>
        </p:blipFill>
        <p:spPr>
          <a:xfrm>
            <a:off x="6019800" y="2133600"/>
            <a:ext cx="2953572" cy="2249683"/>
          </a:xfrm>
          <a:prstGeom prst="rect">
            <a:avLst/>
          </a:prstGeom>
        </p:spPr>
      </p:pic>
      <p:sp>
        <p:nvSpPr>
          <p:cNvPr id="5" name="Footer Placeholder 2"/>
          <p:cNvSpPr>
            <a:spLocks noGrp="1"/>
          </p:cNvSpPr>
          <p:nvPr>
            <p:ph type="ftr" sz="quarter" idx="11"/>
          </p:nvPr>
        </p:nvSpPr>
        <p:spPr>
          <a:xfrm>
            <a:off x="0" y="6369050"/>
            <a:ext cx="6019800" cy="488950"/>
          </a:xfrm>
        </p:spPr>
        <p:txBody>
          <a:bodyPr/>
          <a:lstStyle/>
          <a:p>
            <a:r>
              <a:rPr lang="en-US" dirty="0" smtClean="0"/>
              <a:t>Parallel Performance Tools: A Short Course, </a:t>
            </a:r>
            <a:r>
              <a:rPr lang="en-US" dirty="0" err="1" smtClean="0"/>
              <a:t>Beihang</a:t>
            </a:r>
            <a:r>
              <a:rPr lang="en-US" dirty="0" smtClean="0"/>
              <a:t> University, December 2-4, 2013</a:t>
            </a:r>
            <a:endParaRPr lang="en-US" dirty="0"/>
          </a:p>
        </p:txBody>
      </p:sp>
      <p:sp>
        <p:nvSpPr>
          <p:cNvPr id="6" name="Slide Number Placeholder 3"/>
          <p:cNvSpPr>
            <a:spLocks noGrp="1"/>
          </p:cNvSpPr>
          <p:nvPr>
            <p:ph type="sldNum" sz="quarter" idx="12"/>
          </p:nvPr>
        </p:nvSpPr>
        <p:spPr>
          <a:xfrm>
            <a:off x="6553200" y="6369050"/>
            <a:ext cx="2133600" cy="488950"/>
          </a:xfrm>
        </p:spPr>
        <p:txBody>
          <a:bodyPr/>
          <a:lstStyle/>
          <a:p>
            <a:fld id="{F8E865A7-7678-F840-B2ED-A6879803B906}" type="slidenum">
              <a:rPr lang="en-US" smtClean="0"/>
              <a:pPr/>
              <a:t>38</a:t>
            </a:fld>
            <a:endParaRPr lang="en-US"/>
          </a:p>
        </p:txBody>
      </p:sp>
    </p:spTree>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92500" lnSpcReduction="10000"/>
          </a:bodyPr>
          <a:lstStyle/>
          <a:p>
            <a:r>
              <a:rPr lang="en-US" dirty="0" smtClean="0"/>
              <a:t>Development of electromagnetic turbulence capability</a:t>
            </a:r>
          </a:p>
          <a:p>
            <a:pPr lvl="1"/>
            <a:r>
              <a:rPr lang="en-US" dirty="0" smtClean="0"/>
              <a:t>Requires more accurate calculation of electrical current</a:t>
            </a:r>
          </a:p>
          <a:p>
            <a:pPr lvl="1"/>
            <a:r>
              <a:rPr lang="en-US" dirty="0" smtClean="0"/>
              <a:t>More particles requires greater scaling</a:t>
            </a:r>
          </a:p>
          <a:p>
            <a:r>
              <a:rPr lang="en-US" dirty="0" smtClean="0"/>
              <a:t>Challenge to run on heterogeneous systems (Titan)</a:t>
            </a:r>
          </a:p>
          <a:p>
            <a:pPr lvl="1"/>
            <a:r>
              <a:rPr lang="en-US" dirty="0" smtClean="0"/>
              <a:t>Electron </a:t>
            </a:r>
            <a:r>
              <a:rPr lang="en-US" dirty="0" err="1" smtClean="0"/>
              <a:t>subcycling</a:t>
            </a:r>
            <a:r>
              <a:rPr lang="en-US" dirty="0" smtClean="0"/>
              <a:t> time-advance takes ~85% of total time</a:t>
            </a:r>
          </a:p>
          <a:p>
            <a:pPr lvl="2"/>
            <a:r>
              <a:rPr lang="en-US" dirty="0" smtClean="0"/>
              <a:t>designed to be without external communication in each cycle</a:t>
            </a:r>
          </a:p>
          <a:p>
            <a:pPr lvl="2"/>
            <a:r>
              <a:rPr lang="en-US" dirty="0" smtClean="0"/>
              <a:t>ideal for occupying </a:t>
            </a:r>
            <a:r>
              <a:rPr lang="en-US" dirty="0" err="1" smtClean="0"/>
              <a:t>GPUs</a:t>
            </a:r>
            <a:r>
              <a:rPr lang="en-US" dirty="0" smtClean="0"/>
              <a:t> while other routines use CPUs</a:t>
            </a:r>
          </a:p>
          <a:p>
            <a:pPr lvl="2"/>
            <a:r>
              <a:rPr lang="en-US" dirty="0" smtClean="0"/>
              <a:t>solver spend &lt;5% of total computing time</a:t>
            </a:r>
          </a:p>
          <a:p>
            <a:pPr lvl="1"/>
            <a:r>
              <a:rPr lang="en-US" dirty="0" smtClean="0"/>
              <a:t>Weak scaling in number of particles</a:t>
            </a:r>
          </a:p>
          <a:p>
            <a:pPr lvl="2"/>
            <a:r>
              <a:rPr lang="en-US" dirty="0" smtClean="0"/>
              <a:t>XGC1 has not reach the MPI communication limit</a:t>
            </a:r>
          </a:p>
          <a:p>
            <a:pPr lvl="2"/>
            <a:r>
              <a:rPr lang="en-US" dirty="0" smtClean="0"/>
              <a:t>#particles per grid-node is fixed</a:t>
            </a:r>
          </a:p>
          <a:p>
            <a:pPr lvl="2"/>
            <a:r>
              <a:rPr lang="en-US" dirty="0" smtClean="0"/>
              <a:t>#grid-nodes memory determined by compute-node memory</a:t>
            </a:r>
          </a:p>
          <a:p>
            <a:pPr lvl="2"/>
            <a:r>
              <a:rPr lang="en-US" dirty="0" smtClean="0"/>
              <a:t>need more compute nodes</a:t>
            </a:r>
          </a:p>
        </p:txBody>
      </p:sp>
      <p:sp>
        <p:nvSpPr>
          <p:cNvPr id="2" name="Title 1"/>
          <p:cNvSpPr>
            <a:spLocks noGrp="1"/>
          </p:cNvSpPr>
          <p:nvPr>
            <p:ph type="title"/>
          </p:nvPr>
        </p:nvSpPr>
        <p:spPr/>
        <p:txBody>
          <a:bodyPr/>
          <a:lstStyle/>
          <a:p>
            <a:r>
              <a:rPr lang="en-US" smtClean="0"/>
              <a:t>XGC1 Development and Performance</a:t>
            </a:r>
            <a:endParaRPr lang="en-US" dirty="0"/>
          </a:p>
        </p:txBody>
      </p:sp>
      <p:sp>
        <p:nvSpPr>
          <p:cNvPr id="4" name="Footer Placeholder 2"/>
          <p:cNvSpPr>
            <a:spLocks noGrp="1"/>
          </p:cNvSpPr>
          <p:nvPr>
            <p:ph type="ftr" sz="quarter" idx="11"/>
          </p:nvPr>
        </p:nvSpPr>
        <p:spPr>
          <a:xfrm>
            <a:off x="0" y="6369050"/>
            <a:ext cx="6019800" cy="488950"/>
          </a:xfrm>
        </p:spPr>
        <p:txBody>
          <a:bodyPr/>
          <a:lstStyle/>
          <a:p>
            <a:r>
              <a:rPr lang="en-US" dirty="0" smtClean="0"/>
              <a:t>Parallel Performance Tools: A Short Course, </a:t>
            </a:r>
            <a:r>
              <a:rPr lang="en-US" dirty="0" err="1" smtClean="0"/>
              <a:t>Beihang</a:t>
            </a:r>
            <a:r>
              <a:rPr lang="en-US" dirty="0" smtClean="0"/>
              <a:t> University, December 2-4, 2013</a:t>
            </a:r>
            <a:endParaRPr lang="en-US" dirty="0"/>
          </a:p>
        </p:txBody>
      </p:sp>
      <p:sp>
        <p:nvSpPr>
          <p:cNvPr id="5" name="Slide Number Placeholder 3"/>
          <p:cNvSpPr>
            <a:spLocks noGrp="1"/>
          </p:cNvSpPr>
          <p:nvPr>
            <p:ph type="sldNum" sz="quarter" idx="12"/>
          </p:nvPr>
        </p:nvSpPr>
        <p:spPr>
          <a:xfrm>
            <a:off x="6553200" y="6369050"/>
            <a:ext cx="2133600" cy="488950"/>
          </a:xfrm>
        </p:spPr>
        <p:txBody>
          <a:bodyPr/>
          <a:lstStyle/>
          <a:p>
            <a:fld id="{F8E865A7-7678-F840-B2ED-A6879803B906}" type="slidenum">
              <a:rPr lang="en-US" smtClean="0"/>
              <a:pPr/>
              <a:t>39</a:t>
            </a:fld>
            <a:endParaRPr lang="en-US"/>
          </a:p>
        </p:txBody>
      </p:sp>
    </p:spTree>
    <p:extLst>
      <p:ext uri="{BB962C8B-B14F-4D97-AF65-F5344CB8AC3E}">
        <p14:creationId xmlns:p14="http://schemas.microsoft.com/office/powerpoint/2010/main" val="2515622468"/>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Rectangle 2"/>
          <p:cNvSpPr>
            <a:spLocks noGrp="1"/>
          </p:cNvSpPr>
          <p:nvPr>
            <p:ph type="title"/>
          </p:nvPr>
        </p:nvSpPr>
        <p:spPr/>
        <p:txBody>
          <a:bodyPr/>
          <a:lstStyle/>
          <a:p>
            <a:r>
              <a:rPr lang="en-US">
                <a:ea typeface="ＭＳ Ｐゴシック" charset="-128"/>
                <a:cs typeface="ＭＳ Ｐゴシック" charset="-128"/>
              </a:rPr>
              <a:t>Performance Problem Solving Goals</a:t>
            </a:r>
          </a:p>
        </p:txBody>
      </p:sp>
      <p:sp>
        <p:nvSpPr>
          <p:cNvPr id="65538" name="Rectangle 3"/>
          <p:cNvSpPr>
            <a:spLocks noGrp="1"/>
          </p:cNvSpPr>
          <p:nvPr>
            <p:ph idx="1"/>
          </p:nvPr>
        </p:nvSpPr>
        <p:spPr/>
        <p:txBody>
          <a:bodyPr>
            <a:normAutofit fontScale="92500" lnSpcReduction="10000"/>
          </a:bodyPr>
          <a:lstStyle/>
          <a:p>
            <a:r>
              <a:rPr lang="en-US" dirty="0">
                <a:ea typeface="ＭＳ Ｐゴシック" charset="-128"/>
                <a:cs typeface="ＭＳ Ｐゴシック" charset="-128"/>
              </a:rPr>
              <a:t>Answer questions at multiple levels of interest</a:t>
            </a:r>
          </a:p>
          <a:p>
            <a:pPr lvl="1"/>
            <a:r>
              <a:rPr lang="en-US" dirty="0"/>
              <a:t>Performance </a:t>
            </a:r>
            <a:r>
              <a:rPr lang="en-US" dirty="0" smtClean="0"/>
              <a:t>experiments to identify problems</a:t>
            </a:r>
          </a:p>
          <a:p>
            <a:pPr lvl="2"/>
            <a:r>
              <a:rPr lang="en-US" dirty="0" smtClean="0"/>
              <a:t>characterization </a:t>
            </a:r>
            <a:r>
              <a:rPr lang="en-US" dirty="0"/>
              <a:t>from </a:t>
            </a:r>
            <a:r>
              <a:rPr lang="en-US" dirty="0" smtClean="0"/>
              <a:t>performance data measurements</a:t>
            </a:r>
            <a:endParaRPr lang="en-US" dirty="0"/>
          </a:p>
          <a:p>
            <a:pPr lvl="1"/>
            <a:r>
              <a:rPr lang="en-US" dirty="0" smtClean="0"/>
              <a:t>High</a:t>
            </a:r>
            <a:r>
              <a:rPr lang="en-US" dirty="0"/>
              <a:t>-level performance </a:t>
            </a:r>
            <a:r>
              <a:rPr lang="en-US" dirty="0" smtClean="0"/>
              <a:t>across </a:t>
            </a:r>
            <a:r>
              <a:rPr lang="en-US" dirty="0" smtClean="0"/>
              <a:t>dimensions</a:t>
            </a:r>
            <a:endParaRPr lang="en-US" dirty="0"/>
          </a:p>
          <a:p>
            <a:pPr lvl="2"/>
            <a:r>
              <a:rPr lang="en-US" dirty="0"/>
              <a:t>machine, applications, code revisions, data sets</a:t>
            </a:r>
          </a:p>
          <a:p>
            <a:pPr lvl="2"/>
            <a:r>
              <a:rPr lang="en-US" dirty="0"/>
              <a:t>examine broad performance trends</a:t>
            </a:r>
          </a:p>
          <a:p>
            <a:r>
              <a:rPr lang="en-US" dirty="0" smtClean="0">
                <a:ea typeface="ＭＳ Ｐゴシック" charset="-128"/>
                <a:cs typeface="ＭＳ Ｐゴシック" charset="-128"/>
              </a:rPr>
              <a:t>Discover </a:t>
            </a:r>
            <a:r>
              <a:rPr lang="en-US" dirty="0">
                <a:ea typeface="ＭＳ Ｐゴシック" charset="-128"/>
                <a:cs typeface="ＭＳ Ｐゴシック" charset="-128"/>
              </a:rPr>
              <a:t>general correlations</a:t>
            </a:r>
          </a:p>
          <a:p>
            <a:pPr lvl="1"/>
            <a:r>
              <a:rPr lang="en-US" dirty="0"/>
              <a:t>P</a:t>
            </a:r>
            <a:r>
              <a:rPr lang="en-US" dirty="0" smtClean="0"/>
              <a:t>erformance features between experiments</a:t>
            </a:r>
            <a:endParaRPr lang="en-US" dirty="0"/>
          </a:p>
          <a:p>
            <a:pPr lvl="1"/>
            <a:r>
              <a:rPr lang="en-US" dirty="0"/>
              <a:t>Identify </a:t>
            </a:r>
            <a:r>
              <a:rPr lang="en-US" dirty="0" smtClean="0"/>
              <a:t>primary performance behavior </a:t>
            </a:r>
            <a:r>
              <a:rPr lang="en-US" dirty="0" smtClean="0"/>
              <a:t>across parameters</a:t>
            </a:r>
          </a:p>
          <a:p>
            <a:pPr lvl="1"/>
            <a:r>
              <a:rPr lang="en-US" dirty="0" smtClean="0"/>
              <a:t>Conduct meta analysis to uncover principal factors</a:t>
            </a:r>
            <a:endParaRPr lang="en-US" dirty="0"/>
          </a:p>
          <a:p>
            <a:r>
              <a:rPr lang="en-US" dirty="0" smtClean="0">
                <a:ea typeface="ＭＳ Ｐゴシック" charset="-128"/>
                <a:cs typeface="ＭＳ Ｐゴシック" charset="-128"/>
              </a:rPr>
              <a:t>Feedback performance problem identification and knowledge about features/factors to optimize</a:t>
            </a:r>
            <a:endParaRPr lang="en-US" dirty="0">
              <a:ea typeface="ＭＳ Ｐゴシック" charset="-128"/>
              <a:cs typeface="ＭＳ Ｐゴシック" charset="-128"/>
            </a:endParaRPr>
          </a:p>
        </p:txBody>
      </p:sp>
      <p:sp>
        <p:nvSpPr>
          <p:cNvPr id="4" name="Footer Placeholder 2"/>
          <p:cNvSpPr>
            <a:spLocks noGrp="1"/>
          </p:cNvSpPr>
          <p:nvPr>
            <p:ph type="ftr" sz="quarter" idx="11"/>
          </p:nvPr>
        </p:nvSpPr>
        <p:spPr>
          <a:xfrm>
            <a:off x="0" y="6369050"/>
            <a:ext cx="6019800" cy="488950"/>
          </a:xfrm>
        </p:spPr>
        <p:txBody>
          <a:bodyPr/>
          <a:lstStyle/>
          <a:p>
            <a:r>
              <a:rPr lang="en-US" dirty="0" smtClean="0"/>
              <a:t>Parallel Performance Tools: A Short Course, </a:t>
            </a:r>
            <a:r>
              <a:rPr lang="en-US" dirty="0" err="1" smtClean="0"/>
              <a:t>Beihang</a:t>
            </a:r>
            <a:r>
              <a:rPr lang="en-US" dirty="0" smtClean="0"/>
              <a:t> University, December 2-4, 2013</a:t>
            </a:r>
            <a:endParaRPr lang="en-US" dirty="0"/>
          </a:p>
        </p:txBody>
      </p:sp>
      <p:sp>
        <p:nvSpPr>
          <p:cNvPr id="5" name="Slide Number Placeholder 3"/>
          <p:cNvSpPr>
            <a:spLocks noGrp="1"/>
          </p:cNvSpPr>
          <p:nvPr>
            <p:ph type="sldNum" sz="quarter" idx="12"/>
          </p:nvPr>
        </p:nvSpPr>
        <p:spPr>
          <a:xfrm>
            <a:off x="6553200" y="6369050"/>
            <a:ext cx="2133600" cy="488950"/>
          </a:xfrm>
        </p:spPr>
        <p:txBody>
          <a:bodyPr/>
          <a:lstStyle/>
          <a:p>
            <a:fld id="{F8E865A7-7678-F840-B2ED-A6879803B906}" type="slidenum">
              <a:rPr lang="en-US" smtClean="0"/>
              <a:pPr/>
              <a:t>4</a:t>
            </a:fld>
            <a:endParaRPr lang="en-US"/>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92500"/>
          </a:bodyPr>
          <a:lstStyle/>
          <a:p>
            <a:r>
              <a:rPr lang="en-US" dirty="0" err="1" smtClean="0"/>
              <a:t>EPSi</a:t>
            </a:r>
            <a:r>
              <a:rPr lang="en-US" dirty="0" smtClean="0"/>
              <a:t> with DOE SUPER institute is optimizing XGC1</a:t>
            </a:r>
          </a:p>
          <a:p>
            <a:pPr lvl="1"/>
            <a:r>
              <a:rPr lang="en-US" dirty="0" smtClean="0"/>
              <a:t>Computational kernel including port to GPU</a:t>
            </a:r>
          </a:p>
          <a:p>
            <a:pPr lvl="1"/>
            <a:r>
              <a:rPr lang="en-US" dirty="0" err="1" smtClean="0"/>
              <a:t>OpenMP</a:t>
            </a:r>
            <a:r>
              <a:rPr lang="en-US" dirty="0" smtClean="0"/>
              <a:t> parallelism</a:t>
            </a:r>
          </a:p>
          <a:p>
            <a:pPr lvl="1"/>
            <a:r>
              <a:rPr lang="en-US" dirty="0" smtClean="0"/>
              <a:t>MPI communication</a:t>
            </a:r>
          </a:p>
          <a:p>
            <a:r>
              <a:rPr lang="en-US" dirty="0" smtClean="0"/>
              <a:t>Use TAU to investigate XGC1 performance questions:</a:t>
            </a:r>
          </a:p>
          <a:p>
            <a:pPr lvl="1"/>
            <a:r>
              <a:rPr lang="en-US" dirty="0" smtClean="0"/>
              <a:t>How to efficiently split work between the CPU and GPU?</a:t>
            </a:r>
          </a:p>
          <a:p>
            <a:pPr lvl="1"/>
            <a:r>
              <a:rPr lang="en-US" dirty="0" smtClean="0"/>
              <a:t>How to improve the cache performance in the GPU?</a:t>
            </a:r>
          </a:p>
          <a:p>
            <a:pPr lvl="1"/>
            <a:r>
              <a:rPr lang="en-US" dirty="0" smtClean="0"/>
              <a:t>Effects of memory copying with multiple </a:t>
            </a:r>
            <a:r>
              <a:rPr lang="en-US" dirty="0" err="1" smtClean="0"/>
              <a:t>GPUs</a:t>
            </a:r>
            <a:r>
              <a:rPr lang="en-US" dirty="0" smtClean="0"/>
              <a:t> per node</a:t>
            </a:r>
          </a:p>
          <a:p>
            <a:r>
              <a:rPr lang="en-US" dirty="0" smtClean="0"/>
              <a:t>Experiments done on ACISS and Titan</a:t>
            </a:r>
          </a:p>
          <a:p>
            <a:pPr lvl="1"/>
            <a:r>
              <a:rPr lang="en-US" dirty="0" smtClean="0"/>
              <a:t>ACISS: 12-core 2.67GHz Xeon X5650 / Tesla M2070 (3x)</a:t>
            </a:r>
          </a:p>
          <a:p>
            <a:pPr lvl="1"/>
            <a:r>
              <a:rPr lang="en-US" dirty="0" smtClean="0"/>
              <a:t>Titan: 16-core 2.2GHz </a:t>
            </a:r>
            <a:r>
              <a:rPr lang="en-US" dirty="0" err="1" smtClean="0"/>
              <a:t>Opteron</a:t>
            </a:r>
            <a:r>
              <a:rPr lang="en-US" dirty="0" smtClean="0"/>
              <a:t> 6274 / Tesla K20X</a:t>
            </a:r>
          </a:p>
        </p:txBody>
      </p:sp>
      <p:sp>
        <p:nvSpPr>
          <p:cNvPr id="2" name="Title 1"/>
          <p:cNvSpPr>
            <a:spLocks noGrp="1"/>
          </p:cNvSpPr>
          <p:nvPr>
            <p:ph type="title"/>
          </p:nvPr>
        </p:nvSpPr>
        <p:spPr/>
        <p:txBody>
          <a:bodyPr/>
          <a:lstStyle/>
          <a:p>
            <a:r>
              <a:rPr lang="en-US" smtClean="0"/>
              <a:t>XGC1 Performance Study (Titan, ACISS)</a:t>
            </a:r>
            <a:endParaRPr lang="en-US" dirty="0"/>
          </a:p>
        </p:txBody>
      </p:sp>
      <p:sp>
        <p:nvSpPr>
          <p:cNvPr id="4" name="Footer Placeholder 2"/>
          <p:cNvSpPr>
            <a:spLocks noGrp="1"/>
          </p:cNvSpPr>
          <p:nvPr>
            <p:ph type="ftr" sz="quarter" idx="11"/>
          </p:nvPr>
        </p:nvSpPr>
        <p:spPr>
          <a:xfrm>
            <a:off x="0" y="6369050"/>
            <a:ext cx="6019800" cy="488950"/>
          </a:xfrm>
        </p:spPr>
        <p:txBody>
          <a:bodyPr/>
          <a:lstStyle/>
          <a:p>
            <a:r>
              <a:rPr lang="en-US" dirty="0" smtClean="0"/>
              <a:t>Parallel Performance Tools: A Short Course, </a:t>
            </a:r>
            <a:r>
              <a:rPr lang="en-US" dirty="0" err="1" smtClean="0"/>
              <a:t>Beihang</a:t>
            </a:r>
            <a:r>
              <a:rPr lang="en-US" dirty="0" smtClean="0"/>
              <a:t> University, December 2-4, 2013</a:t>
            </a:r>
            <a:endParaRPr lang="en-US" dirty="0"/>
          </a:p>
        </p:txBody>
      </p:sp>
      <p:sp>
        <p:nvSpPr>
          <p:cNvPr id="5" name="Slide Number Placeholder 3"/>
          <p:cNvSpPr>
            <a:spLocks noGrp="1"/>
          </p:cNvSpPr>
          <p:nvPr>
            <p:ph type="sldNum" sz="quarter" idx="12"/>
          </p:nvPr>
        </p:nvSpPr>
        <p:spPr>
          <a:xfrm>
            <a:off x="6553200" y="6369050"/>
            <a:ext cx="2133600" cy="488950"/>
          </a:xfrm>
        </p:spPr>
        <p:txBody>
          <a:bodyPr/>
          <a:lstStyle/>
          <a:p>
            <a:fld id="{F8E865A7-7678-F840-B2ED-A6879803B906}" type="slidenum">
              <a:rPr lang="en-US" smtClean="0"/>
              <a:pPr/>
              <a:t>40</a:t>
            </a:fld>
            <a:endParaRPr lang="en-US"/>
          </a:p>
        </p:txBody>
      </p:sp>
    </p:spTree>
    <p:extLst>
      <p:ext uri="{BB962C8B-B14F-4D97-AF65-F5344CB8AC3E}">
        <p14:creationId xmlns:p14="http://schemas.microsoft.com/office/powerpoint/2010/main" val="2515622468"/>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38125" y="914401"/>
            <a:ext cx="8905875" cy="2241982"/>
          </a:xfrm>
        </p:spPr>
        <p:txBody>
          <a:bodyPr>
            <a:normAutofit fontScale="92500" lnSpcReduction="20000"/>
          </a:bodyPr>
          <a:lstStyle/>
          <a:p>
            <a:r>
              <a:rPr lang="en-US" dirty="0" smtClean="0"/>
              <a:t>Look at CPU+GPU </a:t>
            </a:r>
            <a:r>
              <a:rPr lang="en-US" dirty="0" err="1" smtClean="0"/>
              <a:t>worksharing</a:t>
            </a:r>
            <a:r>
              <a:rPr lang="en-US" dirty="0" smtClean="0"/>
              <a:t> execution scenario</a:t>
            </a:r>
          </a:p>
          <a:p>
            <a:r>
              <a:rPr lang="en-US" dirty="0" smtClean="0"/>
              <a:t>Electron 'push' takes 85% of the computation time</a:t>
            </a:r>
          </a:p>
          <a:p>
            <a:pPr lvl="1"/>
            <a:r>
              <a:rPr lang="en-US" dirty="0" smtClean="0"/>
              <a:t>Kernel (</a:t>
            </a:r>
            <a:r>
              <a:rPr lang="en-US" i="1" dirty="0" smtClean="0"/>
              <a:t>pushe2</a:t>
            </a:r>
            <a:r>
              <a:rPr lang="en-US" dirty="0" smtClean="0"/>
              <a:t>) was ported to the GPU</a:t>
            </a:r>
          </a:p>
          <a:p>
            <a:r>
              <a:rPr lang="en-US" dirty="0" smtClean="0"/>
              <a:t>Assigning more work to the GPU can shorten the execution since it can compute the kernel faster</a:t>
            </a:r>
          </a:p>
        </p:txBody>
      </p:sp>
      <p:sp>
        <p:nvSpPr>
          <p:cNvPr id="2" name="Title 1"/>
          <p:cNvSpPr>
            <a:spLocks noGrp="1"/>
          </p:cNvSpPr>
          <p:nvPr>
            <p:ph type="title"/>
          </p:nvPr>
        </p:nvSpPr>
        <p:spPr/>
        <p:txBody>
          <a:bodyPr>
            <a:normAutofit fontScale="90000"/>
          </a:bodyPr>
          <a:lstStyle/>
          <a:p>
            <a:r>
              <a:rPr lang="en-US" dirty="0" smtClean="0"/>
              <a:t>XGC Work Sharing Between CPU/GPU (ACISS)</a:t>
            </a:r>
            <a:endParaRPr lang="en-US" dirty="0"/>
          </a:p>
        </p:txBody>
      </p:sp>
      <p:pic>
        <p:nvPicPr>
          <p:cNvPr id="5" name="Picture 4"/>
          <p:cNvPicPr>
            <a:picLocks noChangeAspect="1"/>
          </p:cNvPicPr>
          <p:nvPr/>
        </p:nvPicPr>
        <p:blipFill>
          <a:blip r:embed="rId3"/>
          <a:stretch>
            <a:fillRect/>
          </a:stretch>
        </p:blipFill>
        <p:spPr>
          <a:xfrm>
            <a:off x="165100" y="3068454"/>
            <a:ext cx="8813800" cy="3263900"/>
          </a:xfrm>
          <a:prstGeom prst="rect">
            <a:avLst/>
          </a:prstGeom>
        </p:spPr>
      </p:pic>
      <p:sp>
        <p:nvSpPr>
          <p:cNvPr id="6" name="Footer Placeholder 2"/>
          <p:cNvSpPr>
            <a:spLocks noGrp="1"/>
          </p:cNvSpPr>
          <p:nvPr>
            <p:ph type="ftr" sz="quarter" idx="11"/>
          </p:nvPr>
        </p:nvSpPr>
        <p:spPr>
          <a:xfrm>
            <a:off x="0" y="6369050"/>
            <a:ext cx="6019800" cy="488950"/>
          </a:xfrm>
        </p:spPr>
        <p:txBody>
          <a:bodyPr/>
          <a:lstStyle/>
          <a:p>
            <a:r>
              <a:rPr lang="en-US" dirty="0" smtClean="0"/>
              <a:t>Parallel Performance Tools: A Short Course, </a:t>
            </a:r>
            <a:r>
              <a:rPr lang="en-US" dirty="0" err="1" smtClean="0"/>
              <a:t>Beihang</a:t>
            </a:r>
            <a:r>
              <a:rPr lang="en-US" dirty="0" smtClean="0"/>
              <a:t> University, December 2-4, 2013</a:t>
            </a:r>
            <a:endParaRPr lang="en-US" dirty="0"/>
          </a:p>
        </p:txBody>
      </p:sp>
      <p:sp>
        <p:nvSpPr>
          <p:cNvPr id="7" name="Slide Number Placeholder 3"/>
          <p:cNvSpPr>
            <a:spLocks noGrp="1"/>
          </p:cNvSpPr>
          <p:nvPr>
            <p:ph type="sldNum" sz="quarter" idx="12"/>
          </p:nvPr>
        </p:nvSpPr>
        <p:spPr>
          <a:xfrm>
            <a:off x="6553200" y="6369050"/>
            <a:ext cx="2133600" cy="488950"/>
          </a:xfrm>
        </p:spPr>
        <p:txBody>
          <a:bodyPr/>
          <a:lstStyle/>
          <a:p>
            <a:fld id="{F8E865A7-7678-F840-B2ED-A6879803B906}" type="slidenum">
              <a:rPr lang="en-US" smtClean="0"/>
              <a:pPr/>
              <a:t>41</a:t>
            </a:fld>
            <a:endParaRPr lang="en-US"/>
          </a:p>
        </p:txBody>
      </p:sp>
    </p:spTree>
    <p:extLst>
      <p:ext uri="{BB962C8B-B14F-4D97-AF65-F5344CB8AC3E}">
        <p14:creationId xmlns:p14="http://schemas.microsoft.com/office/powerpoint/2010/main" val="3443233926"/>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38125" y="914400"/>
            <a:ext cx="8905875" cy="2784917"/>
          </a:xfrm>
        </p:spPr>
        <p:txBody>
          <a:bodyPr>
            <a:normAutofit fontScale="92500" lnSpcReduction="10000"/>
          </a:bodyPr>
          <a:lstStyle/>
          <a:p>
            <a:r>
              <a:rPr lang="en-US" dirty="0" smtClean="0"/>
              <a:t>Shared memory capacity</a:t>
            </a:r>
          </a:p>
          <a:p>
            <a:pPr lvl="1"/>
            <a:r>
              <a:rPr lang="en-US" dirty="0" smtClean="0"/>
              <a:t>L1 cache and device shared memory share physical storage</a:t>
            </a:r>
          </a:p>
          <a:p>
            <a:pPr lvl="1"/>
            <a:r>
              <a:rPr lang="en-US" dirty="0" smtClean="0"/>
              <a:t>Default: 48KB shared memory / 16KB L1 cache</a:t>
            </a:r>
          </a:p>
          <a:p>
            <a:pPr lvl="1"/>
            <a:r>
              <a:rPr lang="en-US" dirty="0" smtClean="0"/>
              <a:t>CUDA allows you to swap this allocation</a:t>
            </a:r>
          </a:p>
          <a:p>
            <a:pPr lvl="1"/>
            <a:r>
              <a:rPr lang="en-US" dirty="0" smtClean="0"/>
              <a:t>Improved the performance of the pushe2 kernel (~20%)</a:t>
            </a:r>
          </a:p>
          <a:p>
            <a:pPr lvl="1"/>
            <a:r>
              <a:rPr lang="en-US" dirty="0" smtClean="0"/>
              <a:t>Improved the performance of XGC application (~17%)</a:t>
            </a:r>
            <a:endParaRPr lang="en-US" dirty="0"/>
          </a:p>
        </p:txBody>
      </p:sp>
      <p:sp>
        <p:nvSpPr>
          <p:cNvPr id="2" name="Title 1"/>
          <p:cNvSpPr>
            <a:spLocks noGrp="1"/>
          </p:cNvSpPr>
          <p:nvPr>
            <p:ph type="title"/>
          </p:nvPr>
        </p:nvSpPr>
        <p:spPr/>
        <p:txBody>
          <a:bodyPr/>
          <a:lstStyle/>
          <a:p>
            <a:r>
              <a:rPr lang="en-US" dirty="0" smtClean="0"/>
              <a:t>XGC Cache Optimization (ACISS)</a:t>
            </a:r>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3656152"/>
            <a:ext cx="8856000" cy="26694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Footer Placeholder 2"/>
          <p:cNvSpPr>
            <a:spLocks noGrp="1"/>
          </p:cNvSpPr>
          <p:nvPr>
            <p:ph type="ftr" sz="quarter" idx="11"/>
          </p:nvPr>
        </p:nvSpPr>
        <p:spPr>
          <a:xfrm>
            <a:off x="0" y="6369050"/>
            <a:ext cx="6019800" cy="488950"/>
          </a:xfrm>
        </p:spPr>
        <p:txBody>
          <a:bodyPr/>
          <a:lstStyle/>
          <a:p>
            <a:r>
              <a:rPr lang="en-US" dirty="0" smtClean="0"/>
              <a:t>Parallel Performance Tools: A Short Course, </a:t>
            </a:r>
            <a:r>
              <a:rPr lang="en-US" dirty="0" err="1" smtClean="0"/>
              <a:t>Beihang</a:t>
            </a:r>
            <a:r>
              <a:rPr lang="en-US" dirty="0" smtClean="0"/>
              <a:t> University, December 2-4, 2013</a:t>
            </a:r>
            <a:endParaRPr lang="en-US" dirty="0"/>
          </a:p>
        </p:txBody>
      </p:sp>
      <p:sp>
        <p:nvSpPr>
          <p:cNvPr id="6" name="Slide Number Placeholder 3"/>
          <p:cNvSpPr>
            <a:spLocks noGrp="1"/>
          </p:cNvSpPr>
          <p:nvPr>
            <p:ph type="sldNum" sz="quarter" idx="12"/>
          </p:nvPr>
        </p:nvSpPr>
        <p:spPr>
          <a:xfrm>
            <a:off x="6553200" y="6369050"/>
            <a:ext cx="2133600" cy="488950"/>
          </a:xfrm>
        </p:spPr>
        <p:txBody>
          <a:bodyPr/>
          <a:lstStyle/>
          <a:p>
            <a:fld id="{F8E865A7-7678-F840-B2ED-A6879803B906}" type="slidenum">
              <a:rPr lang="en-US" smtClean="0"/>
              <a:pPr/>
              <a:t>42</a:t>
            </a:fld>
            <a:endParaRPr lang="en-US"/>
          </a:p>
        </p:txBody>
      </p:sp>
    </p:spTree>
    <p:extLst>
      <p:ext uri="{BB962C8B-B14F-4D97-AF65-F5344CB8AC3E}">
        <p14:creationId xmlns:p14="http://schemas.microsoft.com/office/powerpoint/2010/main" val="3690497101"/>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US" dirty="0" smtClean="0"/>
              <a:t>Given multiple </a:t>
            </a:r>
            <a:r>
              <a:rPr lang="en-US" dirty="0" err="1" smtClean="0"/>
              <a:t>GPUs</a:t>
            </a:r>
            <a:r>
              <a:rPr lang="en-US" dirty="0" smtClean="0"/>
              <a:t> per node in ACISS</a:t>
            </a:r>
          </a:p>
          <a:p>
            <a:pPr lvl="1"/>
            <a:r>
              <a:rPr lang="en-US" dirty="0" smtClean="0"/>
              <a:t>XGC could be run with multiple MPI ranks per node</a:t>
            </a:r>
          </a:p>
          <a:p>
            <a:pPr lvl="1"/>
            <a:r>
              <a:rPr lang="en-US" dirty="0" smtClean="0"/>
              <a:t>Each rank would be assigned 1 GPU</a:t>
            </a:r>
          </a:p>
          <a:p>
            <a:r>
              <a:rPr lang="en-US" dirty="0" err="1" smtClean="0"/>
              <a:t>Performace</a:t>
            </a:r>
            <a:r>
              <a:rPr lang="en-US" dirty="0" smtClean="0"/>
              <a:t> effect of CPU-GPU memory copies</a:t>
            </a:r>
          </a:p>
          <a:p>
            <a:pPr lvl="1"/>
            <a:r>
              <a:rPr lang="en-US" dirty="0" smtClean="0"/>
              <a:t>Compare </a:t>
            </a:r>
          </a:p>
          <a:p>
            <a:pPr lvl="2"/>
            <a:r>
              <a:rPr lang="en-US" dirty="0" smtClean="0"/>
              <a:t>1 MPI rank per node with 1 GPU</a:t>
            </a:r>
          </a:p>
          <a:p>
            <a:pPr lvl="2"/>
            <a:r>
              <a:rPr lang="en-US" dirty="0" smtClean="0"/>
              <a:t>3 MPI ranks per node with 3 </a:t>
            </a:r>
            <a:r>
              <a:rPr lang="en-US" dirty="0" err="1" smtClean="0"/>
              <a:t>GPUs</a:t>
            </a:r>
            <a:endParaRPr lang="en-US" dirty="0" smtClean="0"/>
          </a:p>
          <a:p>
            <a:pPr lvl="1"/>
            <a:r>
              <a:rPr lang="en-US" dirty="0" smtClean="0"/>
              <a:t>Slow memory copies result with multiple </a:t>
            </a:r>
            <a:r>
              <a:rPr lang="en-US" dirty="0" err="1" smtClean="0"/>
              <a:t>ranks+GPUs</a:t>
            </a:r>
            <a:endParaRPr lang="en-US" dirty="0" smtClean="0"/>
          </a:p>
          <a:p>
            <a:r>
              <a:rPr lang="en-US" dirty="0" smtClean="0"/>
              <a:t>Slow memory copies can lead to MPI waiting</a:t>
            </a:r>
          </a:p>
          <a:p>
            <a:pPr lvl="1"/>
            <a:r>
              <a:rPr lang="en-US" dirty="0" smtClean="0"/>
              <a:t> Leads to a slow down in MPI collectives</a:t>
            </a:r>
          </a:p>
        </p:txBody>
      </p:sp>
      <p:sp>
        <p:nvSpPr>
          <p:cNvPr id="2" name="Title 1"/>
          <p:cNvSpPr>
            <a:spLocks noGrp="1"/>
          </p:cNvSpPr>
          <p:nvPr>
            <p:ph type="title"/>
          </p:nvPr>
        </p:nvSpPr>
        <p:spPr/>
        <p:txBody>
          <a:bodyPr/>
          <a:lstStyle/>
          <a:p>
            <a:r>
              <a:rPr lang="en-US" smtClean="0"/>
              <a:t>Memory Copies with Multiple GPUs in XGC</a:t>
            </a:r>
            <a:endParaRPr lang="en-US" dirty="0"/>
          </a:p>
        </p:txBody>
      </p:sp>
      <p:sp>
        <p:nvSpPr>
          <p:cNvPr id="4" name="Footer Placeholder 2"/>
          <p:cNvSpPr>
            <a:spLocks noGrp="1"/>
          </p:cNvSpPr>
          <p:nvPr>
            <p:ph type="ftr" sz="quarter" idx="11"/>
          </p:nvPr>
        </p:nvSpPr>
        <p:spPr>
          <a:xfrm>
            <a:off x="0" y="6369050"/>
            <a:ext cx="6019800" cy="488950"/>
          </a:xfrm>
        </p:spPr>
        <p:txBody>
          <a:bodyPr/>
          <a:lstStyle/>
          <a:p>
            <a:r>
              <a:rPr lang="en-US" dirty="0" smtClean="0"/>
              <a:t>Parallel Performance Tools: A Short Course, </a:t>
            </a:r>
            <a:r>
              <a:rPr lang="en-US" dirty="0" err="1" smtClean="0"/>
              <a:t>Beihang</a:t>
            </a:r>
            <a:r>
              <a:rPr lang="en-US" dirty="0" smtClean="0"/>
              <a:t> University, December 2-4, 2013</a:t>
            </a:r>
            <a:endParaRPr lang="en-US" dirty="0"/>
          </a:p>
        </p:txBody>
      </p:sp>
      <p:sp>
        <p:nvSpPr>
          <p:cNvPr id="5" name="Slide Number Placeholder 3"/>
          <p:cNvSpPr>
            <a:spLocks noGrp="1"/>
          </p:cNvSpPr>
          <p:nvPr>
            <p:ph type="sldNum" sz="quarter" idx="12"/>
          </p:nvPr>
        </p:nvSpPr>
        <p:spPr>
          <a:xfrm>
            <a:off x="6553200" y="6369050"/>
            <a:ext cx="2133600" cy="488950"/>
          </a:xfrm>
        </p:spPr>
        <p:txBody>
          <a:bodyPr/>
          <a:lstStyle/>
          <a:p>
            <a:fld id="{F8E865A7-7678-F840-B2ED-A6879803B906}" type="slidenum">
              <a:rPr lang="en-US" smtClean="0"/>
              <a:pPr/>
              <a:t>43</a:t>
            </a:fld>
            <a:endParaRPr lang="en-US"/>
          </a:p>
        </p:txBody>
      </p:sp>
    </p:spTree>
    <p:extLst>
      <p:ext uri="{BB962C8B-B14F-4D97-AF65-F5344CB8AC3E}">
        <p14:creationId xmlns:p14="http://schemas.microsoft.com/office/powerpoint/2010/main" val="1759204018"/>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idx="1"/>
          </p:nvPr>
        </p:nvSpPr>
        <p:spPr>
          <a:xfrm>
            <a:off x="238125" y="914400"/>
            <a:ext cx="8905875" cy="5389163"/>
          </a:xfrm>
        </p:spPr>
        <p:txBody>
          <a:bodyPr>
            <a:normAutofit fontScale="92500" lnSpcReduction="20000"/>
          </a:bodyPr>
          <a:lstStyle/>
          <a:p>
            <a:r>
              <a:rPr lang="en-US" dirty="0" smtClean="0"/>
              <a:t>3 MPI ranks</a:t>
            </a:r>
          </a:p>
          <a:p>
            <a:pPr lvl="1"/>
            <a:r>
              <a:rPr lang="en-US" dirty="0" smtClean="0"/>
              <a:t>3 </a:t>
            </a:r>
            <a:r>
              <a:rPr lang="en-US" dirty="0" err="1" smtClean="0"/>
              <a:t>GPUs</a:t>
            </a:r>
            <a:r>
              <a:rPr lang="en-US" dirty="0" smtClean="0"/>
              <a:t> per</a:t>
            </a:r>
            <a:br>
              <a:rPr lang="en-US" dirty="0" smtClean="0"/>
            </a:br>
            <a:r>
              <a:rPr lang="en-US" dirty="0" smtClean="0"/>
              <a:t>node (6 seconds)</a:t>
            </a:r>
          </a:p>
          <a:p>
            <a:pPr lvl="1"/>
            <a:r>
              <a:rPr lang="en-US" dirty="0" smtClean="0"/>
              <a:t>Slow memory</a:t>
            </a:r>
            <a:br>
              <a:rPr lang="en-US" dirty="0" smtClean="0"/>
            </a:br>
            <a:r>
              <a:rPr lang="en-US" dirty="0" smtClean="0"/>
              <a:t>copies …</a:t>
            </a:r>
          </a:p>
          <a:p>
            <a:pPr lvl="1"/>
            <a:r>
              <a:rPr lang="en-US" dirty="0" smtClean="0"/>
              <a:t>… cause faster</a:t>
            </a:r>
            <a:br>
              <a:rPr lang="en-US" dirty="0" smtClean="0"/>
            </a:br>
            <a:r>
              <a:rPr lang="en-US" dirty="0" smtClean="0"/>
              <a:t>MPI ranks to stall</a:t>
            </a:r>
            <a:br>
              <a:rPr lang="en-US" dirty="0" smtClean="0"/>
            </a:br>
            <a:r>
              <a:rPr lang="en-US" dirty="0" smtClean="0"/>
              <a:t>at </a:t>
            </a:r>
            <a:r>
              <a:rPr lang="en-US" dirty="0" err="1" smtClean="0"/>
              <a:t>MPI_Reduce</a:t>
            </a:r>
            <a:endParaRPr lang="en-US" dirty="0" smtClean="0"/>
          </a:p>
          <a:p>
            <a:r>
              <a:rPr lang="en-US" dirty="0" smtClean="0"/>
              <a:t>3 MPI ranks (different nodes)</a:t>
            </a:r>
          </a:p>
          <a:p>
            <a:pPr lvl="1"/>
            <a:r>
              <a:rPr lang="en-US" dirty="0" smtClean="0"/>
              <a:t>1 GPU per node</a:t>
            </a:r>
            <a:br>
              <a:rPr lang="en-US" dirty="0" smtClean="0"/>
            </a:br>
            <a:r>
              <a:rPr lang="en-US" dirty="0" smtClean="0"/>
              <a:t>(4 seconds)</a:t>
            </a:r>
          </a:p>
          <a:p>
            <a:pPr lvl="1"/>
            <a:r>
              <a:rPr lang="en-US" dirty="0" smtClean="0"/>
              <a:t>Fast memory copies</a:t>
            </a:r>
            <a:br>
              <a:rPr lang="en-US" dirty="0" smtClean="0"/>
            </a:br>
            <a:r>
              <a:rPr lang="en-US" dirty="0" smtClean="0"/>
              <a:t>better aligns processes</a:t>
            </a:r>
            <a:br>
              <a:rPr lang="en-US" dirty="0" smtClean="0"/>
            </a:br>
            <a:r>
              <a:rPr lang="en-US" dirty="0" smtClean="0"/>
              <a:t>and reduces MPI stalls</a:t>
            </a:r>
            <a:endParaRPr lang="en-US" dirty="0"/>
          </a:p>
        </p:txBody>
      </p:sp>
      <p:sp>
        <p:nvSpPr>
          <p:cNvPr id="7" name="Title 6"/>
          <p:cNvSpPr>
            <a:spLocks noGrp="1"/>
          </p:cNvSpPr>
          <p:nvPr>
            <p:ph type="title"/>
          </p:nvPr>
        </p:nvSpPr>
        <p:spPr/>
        <p:txBody>
          <a:bodyPr>
            <a:normAutofit fontScale="90000"/>
          </a:bodyPr>
          <a:lstStyle/>
          <a:p>
            <a:r>
              <a:rPr lang="en-US" dirty="0" smtClean="0"/>
              <a:t>XGC Performance with Different # </a:t>
            </a:r>
            <a:r>
              <a:rPr lang="en-US" dirty="0" err="1" smtClean="0"/>
              <a:t>GPUs</a:t>
            </a:r>
            <a:r>
              <a:rPr lang="en-US" dirty="0" smtClean="0"/>
              <a:t> (ACISS)</a:t>
            </a:r>
            <a:endParaRPr lang="en-US" dirty="0"/>
          </a:p>
        </p:txBody>
      </p:sp>
      <p:grpSp>
        <p:nvGrpSpPr>
          <p:cNvPr id="13" name="Group 12"/>
          <p:cNvGrpSpPr/>
          <p:nvPr/>
        </p:nvGrpSpPr>
        <p:grpSpPr>
          <a:xfrm>
            <a:off x="3699472" y="1113484"/>
            <a:ext cx="5333493" cy="5122085"/>
            <a:chOff x="3200400" y="914400"/>
            <a:chExt cx="5832565" cy="5569623"/>
          </a:xfrm>
        </p:grpSpPr>
        <p:pic>
          <p:nvPicPr>
            <p:cNvPr id="5"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00400" y="914400"/>
              <a:ext cx="5827840" cy="27396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57178" y="3733802"/>
              <a:ext cx="3875787" cy="2750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cxnSp>
        <p:nvCxnSpPr>
          <p:cNvPr id="10" name="Straight Arrow Connector 9"/>
          <p:cNvCxnSpPr/>
          <p:nvPr/>
        </p:nvCxnSpPr>
        <p:spPr bwMode="auto">
          <a:xfrm flipV="1">
            <a:off x="2819400" y="2300571"/>
            <a:ext cx="2021203" cy="214029"/>
          </a:xfrm>
          <a:prstGeom prst="straightConnector1">
            <a:avLst/>
          </a:prstGeom>
          <a:solidFill>
            <a:schemeClr val="accent1"/>
          </a:solidFill>
          <a:ln w="28575" cap="flat" cmpd="sng" algn="ctr">
            <a:solidFill>
              <a:srgbClr val="FF0000"/>
            </a:solidFill>
            <a:prstDash val="solid"/>
            <a:round/>
            <a:headEnd type="none" w="med" len="med"/>
            <a:tailEnd type="triangle" w="med" len="lg"/>
          </a:ln>
          <a:effectLst/>
        </p:spPr>
      </p:cxnSp>
      <p:cxnSp>
        <p:nvCxnSpPr>
          <p:cNvPr id="11" name="Straight Arrow Connector 10"/>
          <p:cNvCxnSpPr/>
          <p:nvPr/>
        </p:nvCxnSpPr>
        <p:spPr bwMode="auto">
          <a:xfrm flipV="1">
            <a:off x="3276600" y="1251510"/>
            <a:ext cx="5272678" cy="1796490"/>
          </a:xfrm>
          <a:prstGeom prst="straightConnector1">
            <a:avLst/>
          </a:prstGeom>
          <a:solidFill>
            <a:schemeClr val="accent1"/>
          </a:solidFill>
          <a:ln w="28575" cap="flat" cmpd="sng" algn="ctr">
            <a:solidFill>
              <a:srgbClr val="FF0000"/>
            </a:solidFill>
            <a:prstDash val="solid"/>
            <a:round/>
            <a:headEnd type="none" w="med" len="med"/>
            <a:tailEnd type="triangle" w="med" len="lg"/>
          </a:ln>
          <a:effectLst/>
        </p:spPr>
      </p:cxnSp>
      <p:sp>
        <p:nvSpPr>
          <p:cNvPr id="9" name="Footer Placeholder 2"/>
          <p:cNvSpPr>
            <a:spLocks noGrp="1"/>
          </p:cNvSpPr>
          <p:nvPr>
            <p:ph type="ftr" sz="quarter" idx="11"/>
          </p:nvPr>
        </p:nvSpPr>
        <p:spPr>
          <a:xfrm>
            <a:off x="0" y="6369050"/>
            <a:ext cx="6019800" cy="488950"/>
          </a:xfrm>
        </p:spPr>
        <p:txBody>
          <a:bodyPr/>
          <a:lstStyle/>
          <a:p>
            <a:r>
              <a:rPr lang="en-US" dirty="0" smtClean="0"/>
              <a:t>Parallel Performance Tools: A Short Course, </a:t>
            </a:r>
            <a:r>
              <a:rPr lang="en-US" dirty="0" err="1" smtClean="0"/>
              <a:t>Beihang</a:t>
            </a:r>
            <a:r>
              <a:rPr lang="en-US" dirty="0" smtClean="0"/>
              <a:t> University, December 2-4, 2013</a:t>
            </a:r>
            <a:endParaRPr lang="en-US" dirty="0"/>
          </a:p>
        </p:txBody>
      </p:sp>
      <p:sp>
        <p:nvSpPr>
          <p:cNvPr id="12" name="Slide Number Placeholder 3"/>
          <p:cNvSpPr>
            <a:spLocks noGrp="1"/>
          </p:cNvSpPr>
          <p:nvPr>
            <p:ph type="sldNum" sz="quarter" idx="12"/>
          </p:nvPr>
        </p:nvSpPr>
        <p:spPr>
          <a:xfrm>
            <a:off x="6553200" y="6369050"/>
            <a:ext cx="2133600" cy="488950"/>
          </a:xfrm>
        </p:spPr>
        <p:txBody>
          <a:bodyPr/>
          <a:lstStyle/>
          <a:p>
            <a:fld id="{F8E865A7-7678-F840-B2ED-A6879803B906}" type="slidenum">
              <a:rPr lang="en-US" smtClean="0"/>
              <a:pPr/>
              <a:t>44</a:t>
            </a:fld>
            <a:endParaRPr lang="en-US"/>
          </a:p>
        </p:txBody>
      </p:sp>
    </p:spTree>
    <p:extLst>
      <p:ext uri="{BB962C8B-B14F-4D97-AF65-F5344CB8AC3E}">
        <p14:creationId xmlns:p14="http://schemas.microsoft.com/office/powerpoint/2010/main" val="2363498104"/>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idx="1"/>
          </p:nvPr>
        </p:nvSpPr>
        <p:spPr/>
        <p:txBody>
          <a:bodyPr/>
          <a:lstStyle/>
          <a:p>
            <a:r>
              <a:rPr lang="en-US" dirty="0" smtClean="0"/>
              <a:t>16 ACISS nodes</a:t>
            </a:r>
          </a:p>
          <a:p>
            <a:pPr lvl="1"/>
            <a:r>
              <a:rPr lang="en-US" dirty="0" smtClean="0"/>
              <a:t>3 </a:t>
            </a:r>
            <a:r>
              <a:rPr lang="en-US" dirty="0" err="1" smtClean="0"/>
              <a:t>GPUs</a:t>
            </a:r>
            <a:r>
              <a:rPr lang="en-US" dirty="0" smtClean="0"/>
              <a:t> per</a:t>
            </a:r>
            <a:br>
              <a:rPr lang="en-US" dirty="0" smtClean="0"/>
            </a:br>
            <a:r>
              <a:rPr lang="en-US" dirty="0" smtClean="0"/>
              <a:t>node (6 seconds)</a:t>
            </a:r>
          </a:p>
          <a:p>
            <a:r>
              <a:rPr lang="en-US" dirty="0" smtClean="0"/>
              <a:t>Slow memory</a:t>
            </a:r>
            <a:br>
              <a:rPr lang="en-US" dirty="0" smtClean="0"/>
            </a:br>
            <a:r>
              <a:rPr lang="en-US" dirty="0" smtClean="0"/>
              <a:t>copies …</a:t>
            </a:r>
          </a:p>
          <a:p>
            <a:r>
              <a:rPr lang="en-US" dirty="0" smtClean="0"/>
              <a:t>… cause faster</a:t>
            </a:r>
            <a:br>
              <a:rPr lang="en-US" dirty="0" smtClean="0"/>
            </a:br>
            <a:r>
              <a:rPr lang="en-US" dirty="0" smtClean="0"/>
              <a:t>MPI ranks to stall</a:t>
            </a:r>
            <a:br>
              <a:rPr lang="en-US" dirty="0" smtClean="0"/>
            </a:br>
            <a:r>
              <a:rPr lang="en-US" dirty="0" smtClean="0"/>
              <a:t>at </a:t>
            </a:r>
            <a:r>
              <a:rPr lang="en-US" dirty="0" err="1" smtClean="0"/>
              <a:t>MPI_Reduce</a:t>
            </a:r>
            <a:endParaRPr lang="en-US" dirty="0" smtClean="0"/>
          </a:p>
          <a:p>
            <a:endParaRPr lang="en-US" dirty="0"/>
          </a:p>
        </p:txBody>
      </p:sp>
      <p:sp>
        <p:nvSpPr>
          <p:cNvPr id="7" name="Title 6"/>
          <p:cNvSpPr>
            <a:spLocks noGrp="1"/>
          </p:cNvSpPr>
          <p:nvPr>
            <p:ph type="title"/>
          </p:nvPr>
        </p:nvSpPr>
        <p:spPr/>
        <p:txBody>
          <a:bodyPr>
            <a:normAutofit fontScale="90000"/>
          </a:bodyPr>
          <a:lstStyle/>
          <a:p>
            <a:r>
              <a:rPr lang="en-US" dirty="0" smtClean="0"/>
              <a:t>XGC MPI Imbalance Due to PCI Bus Sharing</a:t>
            </a:r>
            <a:endParaRPr lang="en-US" dirty="0"/>
          </a:p>
        </p:txBody>
      </p:sp>
      <p:pic>
        <p:nvPicPr>
          <p:cNvPr id="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71864" y="1447800"/>
            <a:ext cx="5351383" cy="40857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0" name="Straight Arrow Connector 9"/>
          <p:cNvCxnSpPr/>
          <p:nvPr/>
        </p:nvCxnSpPr>
        <p:spPr bwMode="auto">
          <a:xfrm flipV="1">
            <a:off x="2852827" y="2057400"/>
            <a:ext cx="2938373" cy="1172602"/>
          </a:xfrm>
          <a:prstGeom prst="straightConnector1">
            <a:avLst/>
          </a:prstGeom>
          <a:solidFill>
            <a:schemeClr val="accent1"/>
          </a:solidFill>
          <a:ln w="28575" cap="flat" cmpd="sng" algn="ctr">
            <a:solidFill>
              <a:srgbClr val="FF0000"/>
            </a:solidFill>
            <a:prstDash val="solid"/>
            <a:round/>
            <a:headEnd type="none" w="med" len="med"/>
            <a:tailEnd type="triangle" w="med" len="lg"/>
          </a:ln>
          <a:effectLst/>
        </p:spPr>
      </p:cxnSp>
      <p:cxnSp>
        <p:nvCxnSpPr>
          <p:cNvPr id="11" name="Straight Arrow Connector 10"/>
          <p:cNvCxnSpPr/>
          <p:nvPr/>
        </p:nvCxnSpPr>
        <p:spPr bwMode="auto">
          <a:xfrm flipV="1">
            <a:off x="3101299" y="3036753"/>
            <a:ext cx="3036880" cy="1122679"/>
          </a:xfrm>
          <a:prstGeom prst="straightConnector1">
            <a:avLst/>
          </a:prstGeom>
          <a:solidFill>
            <a:schemeClr val="accent1"/>
          </a:solidFill>
          <a:ln w="28575" cap="flat" cmpd="sng" algn="ctr">
            <a:solidFill>
              <a:srgbClr val="FF0000"/>
            </a:solidFill>
            <a:prstDash val="solid"/>
            <a:round/>
            <a:headEnd type="none" w="med" len="med"/>
            <a:tailEnd type="triangle" w="med" len="lg"/>
          </a:ln>
          <a:effectLst/>
        </p:spPr>
      </p:cxnSp>
      <p:sp>
        <p:nvSpPr>
          <p:cNvPr id="12" name="Footer Placeholder 2"/>
          <p:cNvSpPr>
            <a:spLocks noGrp="1"/>
          </p:cNvSpPr>
          <p:nvPr>
            <p:ph type="ftr" sz="quarter" idx="11"/>
          </p:nvPr>
        </p:nvSpPr>
        <p:spPr>
          <a:xfrm>
            <a:off x="0" y="6369050"/>
            <a:ext cx="6019800" cy="488950"/>
          </a:xfrm>
        </p:spPr>
        <p:txBody>
          <a:bodyPr/>
          <a:lstStyle/>
          <a:p>
            <a:r>
              <a:rPr lang="en-US" dirty="0" smtClean="0"/>
              <a:t>Parallel Performance Tools: A Short Course, </a:t>
            </a:r>
            <a:r>
              <a:rPr lang="en-US" dirty="0" err="1" smtClean="0"/>
              <a:t>Beihang</a:t>
            </a:r>
            <a:r>
              <a:rPr lang="en-US" dirty="0" smtClean="0"/>
              <a:t> University, December 2-4, 2013</a:t>
            </a:r>
            <a:endParaRPr lang="en-US" dirty="0"/>
          </a:p>
        </p:txBody>
      </p:sp>
      <p:sp>
        <p:nvSpPr>
          <p:cNvPr id="13" name="Slide Number Placeholder 3"/>
          <p:cNvSpPr>
            <a:spLocks noGrp="1"/>
          </p:cNvSpPr>
          <p:nvPr>
            <p:ph type="sldNum" sz="quarter" idx="12"/>
          </p:nvPr>
        </p:nvSpPr>
        <p:spPr>
          <a:xfrm>
            <a:off x="6553200" y="6369050"/>
            <a:ext cx="2133600" cy="488950"/>
          </a:xfrm>
        </p:spPr>
        <p:txBody>
          <a:bodyPr/>
          <a:lstStyle/>
          <a:p>
            <a:fld id="{F8E865A7-7678-F840-B2ED-A6879803B906}" type="slidenum">
              <a:rPr lang="en-US" smtClean="0"/>
              <a:pPr/>
              <a:t>45</a:t>
            </a:fld>
            <a:endParaRPr lang="en-US"/>
          </a:p>
        </p:txBody>
      </p:sp>
    </p:spTree>
    <p:extLst>
      <p:ext uri="{BB962C8B-B14F-4D97-AF65-F5344CB8AC3E}">
        <p14:creationId xmlns:p14="http://schemas.microsoft.com/office/powerpoint/2010/main" val="2363498104"/>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smtClean="0"/>
              <a:t>CPU+GPU worksharing execution scenario</a:t>
            </a:r>
            <a:endParaRPr lang="en-US" dirty="0" smtClean="0"/>
          </a:p>
        </p:txBody>
      </p:sp>
      <p:sp>
        <p:nvSpPr>
          <p:cNvPr id="2" name="Title 1"/>
          <p:cNvSpPr>
            <a:spLocks noGrp="1"/>
          </p:cNvSpPr>
          <p:nvPr>
            <p:ph type="title"/>
          </p:nvPr>
        </p:nvSpPr>
        <p:spPr/>
        <p:txBody>
          <a:bodyPr>
            <a:normAutofit fontScale="90000"/>
          </a:bodyPr>
          <a:lstStyle/>
          <a:p>
            <a:r>
              <a:rPr lang="en-US" dirty="0" smtClean="0"/>
              <a:t>Heterogeneous Performance Measurement (Titan)</a:t>
            </a:r>
            <a:endParaRPr lang="en-US" dirty="0"/>
          </a:p>
        </p:txBody>
      </p:sp>
      <p:pic>
        <p:nvPicPr>
          <p:cNvPr id="4" name="Picture 3" descr="blah.png"/>
          <p:cNvPicPr>
            <a:picLocks noChangeAspect="1"/>
          </p:cNvPicPr>
          <p:nvPr/>
        </p:nvPicPr>
        <p:blipFill>
          <a:blip r:embed="rId2"/>
          <a:stretch>
            <a:fillRect/>
          </a:stretch>
        </p:blipFill>
        <p:spPr>
          <a:xfrm>
            <a:off x="685802" y="1828802"/>
            <a:ext cx="8086049" cy="4129283"/>
          </a:xfrm>
          <a:prstGeom prst="rect">
            <a:avLst/>
          </a:prstGeom>
        </p:spPr>
      </p:pic>
      <p:sp>
        <p:nvSpPr>
          <p:cNvPr id="5" name="Footer Placeholder 2"/>
          <p:cNvSpPr>
            <a:spLocks noGrp="1"/>
          </p:cNvSpPr>
          <p:nvPr>
            <p:ph type="ftr" sz="quarter" idx="11"/>
          </p:nvPr>
        </p:nvSpPr>
        <p:spPr>
          <a:xfrm>
            <a:off x="0" y="6369050"/>
            <a:ext cx="6019800" cy="488950"/>
          </a:xfrm>
        </p:spPr>
        <p:txBody>
          <a:bodyPr/>
          <a:lstStyle/>
          <a:p>
            <a:r>
              <a:rPr lang="en-US" dirty="0" smtClean="0"/>
              <a:t>Parallel Performance Tools: A Short Course, </a:t>
            </a:r>
            <a:r>
              <a:rPr lang="en-US" dirty="0" err="1" smtClean="0"/>
              <a:t>Beihang</a:t>
            </a:r>
            <a:r>
              <a:rPr lang="en-US" dirty="0" smtClean="0"/>
              <a:t> University, December 2-4, 2013</a:t>
            </a:r>
            <a:endParaRPr lang="en-US" dirty="0"/>
          </a:p>
        </p:txBody>
      </p:sp>
      <p:sp>
        <p:nvSpPr>
          <p:cNvPr id="6" name="Slide Number Placeholder 3"/>
          <p:cNvSpPr>
            <a:spLocks noGrp="1"/>
          </p:cNvSpPr>
          <p:nvPr>
            <p:ph type="sldNum" sz="quarter" idx="12"/>
          </p:nvPr>
        </p:nvSpPr>
        <p:spPr>
          <a:xfrm>
            <a:off x="6553200" y="6369050"/>
            <a:ext cx="2133600" cy="488950"/>
          </a:xfrm>
        </p:spPr>
        <p:txBody>
          <a:bodyPr/>
          <a:lstStyle/>
          <a:p>
            <a:fld id="{F8E865A7-7678-F840-B2ED-A6879803B906}" type="slidenum">
              <a:rPr lang="en-US" smtClean="0"/>
              <a:pPr/>
              <a:t>46</a:t>
            </a:fld>
            <a:endParaRPr lang="en-US"/>
          </a:p>
        </p:txBody>
      </p:sp>
    </p:spTree>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38125" y="914400"/>
            <a:ext cx="8905875" cy="5334000"/>
          </a:xfrm>
        </p:spPr>
        <p:txBody>
          <a:bodyPr>
            <a:normAutofit fontScale="92500" lnSpcReduction="20000"/>
          </a:bodyPr>
          <a:lstStyle/>
          <a:p>
            <a:r>
              <a:rPr lang="en-US" dirty="0" smtClean="0"/>
              <a:t>Allocating a larger grid to improve GPU efficiency</a:t>
            </a:r>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r>
              <a:rPr lang="en-US" dirty="0" smtClean="0"/>
              <a:t>Larger grid size increases the number of active cycles by 15% and gives a 5% increase in total SM efficiency</a:t>
            </a:r>
          </a:p>
        </p:txBody>
      </p:sp>
      <p:sp>
        <p:nvSpPr>
          <p:cNvPr id="2" name="Title 1"/>
          <p:cNvSpPr>
            <a:spLocks noGrp="1"/>
          </p:cNvSpPr>
          <p:nvPr>
            <p:ph type="title"/>
          </p:nvPr>
        </p:nvSpPr>
        <p:spPr/>
        <p:txBody>
          <a:bodyPr/>
          <a:lstStyle/>
          <a:p>
            <a:r>
              <a:rPr lang="en-US" smtClean="0"/>
              <a:t>XGC Increasing Grid Size (Titan)</a:t>
            </a:r>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9611" y="1676400"/>
            <a:ext cx="6575961" cy="11545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9611" y="3063590"/>
            <a:ext cx="6667991" cy="17485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Footer Placeholder 2"/>
          <p:cNvSpPr>
            <a:spLocks noGrp="1"/>
          </p:cNvSpPr>
          <p:nvPr>
            <p:ph type="ftr" sz="quarter" idx="11"/>
          </p:nvPr>
        </p:nvSpPr>
        <p:spPr>
          <a:xfrm>
            <a:off x="0" y="6369050"/>
            <a:ext cx="6019800" cy="488950"/>
          </a:xfrm>
        </p:spPr>
        <p:txBody>
          <a:bodyPr/>
          <a:lstStyle/>
          <a:p>
            <a:r>
              <a:rPr lang="en-US" dirty="0" smtClean="0"/>
              <a:t>Parallel Performance Tools: A Short Course, </a:t>
            </a:r>
            <a:r>
              <a:rPr lang="en-US" dirty="0" err="1" smtClean="0"/>
              <a:t>Beihang</a:t>
            </a:r>
            <a:r>
              <a:rPr lang="en-US" dirty="0" smtClean="0"/>
              <a:t> University, December 2-4, 2013</a:t>
            </a:r>
            <a:endParaRPr lang="en-US" dirty="0"/>
          </a:p>
        </p:txBody>
      </p:sp>
      <p:sp>
        <p:nvSpPr>
          <p:cNvPr id="7" name="Slide Number Placeholder 3"/>
          <p:cNvSpPr>
            <a:spLocks noGrp="1"/>
          </p:cNvSpPr>
          <p:nvPr>
            <p:ph type="sldNum" sz="quarter" idx="12"/>
          </p:nvPr>
        </p:nvSpPr>
        <p:spPr>
          <a:xfrm>
            <a:off x="6553200" y="6369050"/>
            <a:ext cx="2133600" cy="488950"/>
          </a:xfrm>
        </p:spPr>
        <p:txBody>
          <a:bodyPr/>
          <a:lstStyle/>
          <a:p>
            <a:fld id="{F8E865A7-7678-F840-B2ED-A6879803B906}" type="slidenum">
              <a:rPr lang="en-US" smtClean="0"/>
              <a:pPr/>
              <a:t>47</a:t>
            </a:fld>
            <a:endParaRPr lang="en-US"/>
          </a:p>
        </p:txBody>
      </p:sp>
    </p:spTree>
    <p:extLst>
      <p:ext uri="{BB962C8B-B14F-4D97-AF65-F5344CB8AC3E}">
        <p14:creationId xmlns:p14="http://schemas.microsoft.com/office/powerpoint/2010/main" val="1562133362"/>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38125" y="1031843"/>
            <a:ext cx="8905875" cy="2989554"/>
          </a:xfrm>
        </p:spPr>
        <p:txBody>
          <a:bodyPr>
            <a:normAutofit fontScale="92500" lnSpcReduction="10000"/>
          </a:bodyPr>
          <a:lstStyle/>
          <a:p>
            <a:r>
              <a:rPr lang="en-US" dirty="0" err="1" smtClean="0"/>
              <a:t>EPSi</a:t>
            </a:r>
            <a:r>
              <a:rPr lang="en-US" dirty="0" smtClean="0"/>
              <a:t>-SUPER collaboration</a:t>
            </a:r>
          </a:p>
          <a:p>
            <a:r>
              <a:rPr lang="en-US" dirty="0" smtClean="0"/>
              <a:t>Weak scaling on DIII-D grid</a:t>
            </a:r>
          </a:p>
          <a:p>
            <a:pPr lvl="1"/>
            <a:r>
              <a:rPr lang="en-US" dirty="0" smtClean="0"/>
              <a:t>10 ion </a:t>
            </a:r>
            <a:r>
              <a:rPr lang="en-US" dirty="0" err="1" smtClean="0"/>
              <a:t>timesteps</a:t>
            </a:r>
            <a:endParaRPr lang="en-US" dirty="0" smtClean="0"/>
          </a:p>
          <a:p>
            <a:pPr lvl="1"/>
            <a:r>
              <a:rPr lang="en-US" dirty="0" smtClean="0"/>
              <a:t>3.2 million ions</a:t>
            </a:r>
          </a:p>
          <a:p>
            <a:pPr lvl="1"/>
            <a:r>
              <a:rPr lang="en-US" dirty="0" smtClean="0"/>
              <a:t>3.2 million electrons per node</a:t>
            </a:r>
          </a:p>
          <a:p>
            <a:r>
              <a:rPr lang="en-US" dirty="0" smtClean="0"/>
              <a:t>Ran 512 node experiment</a:t>
            </a:r>
          </a:p>
        </p:txBody>
      </p:sp>
      <p:sp>
        <p:nvSpPr>
          <p:cNvPr id="2" name="Title 1"/>
          <p:cNvSpPr>
            <a:spLocks noGrp="1"/>
          </p:cNvSpPr>
          <p:nvPr>
            <p:ph type="title"/>
          </p:nvPr>
        </p:nvSpPr>
        <p:spPr/>
        <p:txBody>
          <a:bodyPr/>
          <a:lstStyle/>
          <a:p>
            <a:r>
              <a:rPr lang="en-US" dirty="0" smtClean="0"/>
              <a:t>XGC1 Performance Scaling (Titan)</a:t>
            </a:r>
            <a:endParaRPr lang="en-US" dirty="0"/>
          </a:p>
        </p:txBody>
      </p:sp>
      <p:grpSp>
        <p:nvGrpSpPr>
          <p:cNvPr id="11" name="Group 10"/>
          <p:cNvGrpSpPr/>
          <p:nvPr/>
        </p:nvGrpSpPr>
        <p:grpSpPr>
          <a:xfrm>
            <a:off x="4042084" y="4143540"/>
            <a:ext cx="4930516" cy="2021984"/>
            <a:chOff x="4042084" y="4014712"/>
            <a:chExt cx="4676040" cy="1752600"/>
          </a:xfrm>
        </p:grpSpPr>
        <p:pic>
          <p:nvPicPr>
            <p:cNvPr id="6" name="Picture 5" descr="blah.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25104" y="4014712"/>
              <a:ext cx="4593020" cy="1752600"/>
            </a:xfrm>
            <a:prstGeom prst="rect">
              <a:avLst/>
            </a:prstGeom>
          </p:spPr>
        </p:pic>
        <p:sp>
          <p:nvSpPr>
            <p:cNvPr id="15" name="Left Brace 14"/>
            <p:cNvSpPr/>
            <p:nvPr/>
          </p:nvSpPr>
          <p:spPr bwMode="auto">
            <a:xfrm rot="17340000">
              <a:off x="5964764" y="2917526"/>
              <a:ext cx="347712" cy="4193072"/>
            </a:xfrm>
            <a:prstGeom prst="leftBrace">
              <a:avLst>
                <a:gd name="adj1" fmla="val 18642"/>
                <a:gd name="adj2" fmla="val 50000"/>
              </a:avLst>
            </a:prstGeom>
            <a:ln w="22225">
              <a:headEnd type="none" w="med" len="med"/>
              <a:tailEnd type="none" w="med" len="med"/>
            </a:ln>
          </p:spPr>
          <p:style>
            <a:lnRef idx="1">
              <a:schemeClr val="accent4"/>
            </a:lnRef>
            <a:fillRef idx="0">
              <a:schemeClr val="accent4"/>
            </a:fillRef>
            <a:effectRef idx="0">
              <a:schemeClr val="accent4"/>
            </a:effectRef>
            <a:fontRef idx="minor">
              <a:schemeClr val="tx1"/>
            </a:fontRef>
          </p:style>
          <p:txBody>
            <a:bodyPr vert="horz" wrap="square" lIns="91424" tIns="45712" rIns="91424" bIns="45712" numCol="1" rtlCol="0" anchor="t" anchorCtr="0" compatLnSpc="1">
              <a:prstTxWarp prst="textNoShape">
                <a:avLst/>
              </a:prstTxWarp>
            </a:bodyPr>
            <a:lstStyle/>
            <a:p>
              <a:pPr defTabSz="914237"/>
              <a:endParaRPr lang="en-US">
                <a:latin typeface="Times New Roman" charset="0"/>
              </a:endParaRPr>
            </a:p>
          </p:txBody>
        </p:sp>
        <p:sp>
          <p:nvSpPr>
            <p:cNvPr id="16" name="TextBox 15"/>
            <p:cNvSpPr txBox="1"/>
            <p:nvPr/>
          </p:nvSpPr>
          <p:spPr>
            <a:xfrm>
              <a:off x="5268105" y="5233913"/>
              <a:ext cx="1593690" cy="320113"/>
            </a:xfrm>
            <a:prstGeom prst="rect">
              <a:avLst/>
            </a:prstGeom>
            <a:solidFill>
              <a:schemeClr val="tx1"/>
            </a:solidFill>
            <a:ln>
              <a:solidFill>
                <a:schemeClr val="tx1"/>
              </a:solidFill>
            </a:ln>
          </p:spPr>
          <p:style>
            <a:lnRef idx="3">
              <a:schemeClr val="lt1"/>
            </a:lnRef>
            <a:fillRef idx="1">
              <a:schemeClr val="dk1"/>
            </a:fillRef>
            <a:effectRef idx="1">
              <a:schemeClr val="dk1"/>
            </a:effectRef>
            <a:fontRef idx="minor">
              <a:schemeClr val="lt1"/>
            </a:fontRef>
          </p:style>
          <p:txBody>
            <a:bodyPr wrap="square" lIns="91424" tIns="45712" rIns="91424" bIns="45712" rtlCol="0">
              <a:spAutoFit/>
            </a:bodyPr>
            <a:lstStyle/>
            <a:p>
              <a:r>
                <a:rPr lang="en-US" dirty="0" smtClean="0"/>
                <a:t>512 Nodes </a:t>
              </a:r>
              <a:endParaRPr lang="en-US" dirty="0"/>
            </a:p>
          </p:txBody>
        </p:sp>
      </p:gr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6993" y="3846554"/>
            <a:ext cx="3081972" cy="2458186"/>
          </a:xfrm>
          <a:prstGeom prst="rect">
            <a:avLst/>
          </a:prstGeom>
        </p:spPr>
      </p:pic>
      <p:pic>
        <p:nvPicPr>
          <p:cNvPr id="19" name="Picture 18"/>
          <p:cNvPicPr>
            <a:picLocks noChangeAspect="1"/>
          </p:cNvPicPr>
          <p:nvPr/>
        </p:nvPicPr>
        <p:blipFill>
          <a:blip r:embed="rId4"/>
          <a:stretch>
            <a:fillRect/>
          </a:stretch>
        </p:blipFill>
        <p:spPr>
          <a:xfrm>
            <a:off x="5562600" y="1119428"/>
            <a:ext cx="3478964" cy="2971800"/>
          </a:xfrm>
          <a:prstGeom prst="rect">
            <a:avLst/>
          </a:prstGeom>
        </p:spPr>
      </p:pic>
      <p:sp>
        <p:nvSpPr>
          <p:cNvPr id="10" name="Footer Placeholder 2"/>
          <p:cNvSpPr>
            <a:spLocks noGrp="1"/>
          </p:cNvSpPr>
          <p:nvPr>
            <p:ph type="ftr" sz="quarter" idx="11"/>
          </p:nvPr>
        </p:nvSpPr>
        <p:spPr>
          <a:xfrm>
            <a:off x="0" y="6369050"/>
            <a:ext cx="6019800" cy="488950"/>
          </a:xfrm>
        </p:spPr>
        <p:txBody>
          <a:bodyPr/>
          <a:lstStyle/>
          <a:p>
            <a:r>
              <a:rPr lang="en-US" dirty="0" smtClean="0"/>
              <a:t>Parallel Performance Tools: A Short Course, </a:t>
            </a:r>
            <a:r>
              <a:rPr lang="en-US" dirty="0" err="1" smtClean="0"/>
              <a:t>Beihang</a:t>
            </a:r>
            <a:r>
              <a:rPr lang="en-US" dirty="0" smtClean="0"/>
              <a:t> University, December 2-4, 2013</a:t>
            </a:r>
            <a:endParaRPr lang="en-US" dirty="0"/>
          </a:p>
        </p:txBody>
      </p:sp>
      <p:sp>
        <p:nvSpPr>
          <p:cNvPr id="12" name="Slide Number Placeholder 3"/>
          <p:cNvSpPr>
            <a:spLocks noGrp="1"/>
          </p:cNvSpPr>
          <p:nvPr>
            <p:ph type="sldNum" sz="quarter" idx="12"/>
          </p:nvPr>
        </p:nvSpPr>
        <p:spPr>
          <a:xfrm>
            <a:off x="6553200" y="6369050"/>
            <a:ext cx="2133600" cy="488950"/>
          </a:xfrm>
        </p:spPr>
        <p:txBody>
          <a:bodyPr/>
          <a:lstStyle/>
          <a:p>
            <a:fld id="{F8E865A7-7678-F840-B2ED-A6879803B906}" type="slidenum">
              <a:rPr lang="en-US" smtClean="0"/>
              <a:pPr/>
              <a:t>48</a:t>
            </a:fld>
            <a:endParaRPr lang="en-US"/>
          </a:p>
        </p:txBody>
      </p:sp>
    </p:spTree>
    <p:extLst>
      <p:ext uri="{BB962C8B-B14F-4D97-AF65-F5344CB8AC3E}">
        <p14:creationId xmlns:p14="http://schemas.microsoft.com/office/powerpoint/2010/main" val="2749654145"/>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normAutofit fontScale="85000" lnSpcReduction="20000"/>
          </a:bodyPr>
          <a:lstStyle/>
          <a:p>
            <a:r>
              <a:rPr lang="en-US" dirty="0" smtClean="0"/>
              <a:t>INCITE </a:t>
            </a:r>
            <a:r>
              <a:rPr lang="en-US" dirty="0" err="1" smtClean="0"/>
              <a:t>magnetohydrodynamcis</a:t>
            </a:r>
            <a:r>
              <a:rPr lang="en-US" dirty="0" smtClean="0"/>
              <a:t> simulation to understand solar winds and coronal heating</a:t>
            </a:r>
          </a:p>
          <a:p>
            <a:pPr lvl="1"/>
            <a:r>
              <a:rPr lang="en-US" dirty="0" smtClean="0"/>
              <a:t>First direct numerical simulations</a:t>
            </a:r>
            <a:br>
              <a:rPr lang="en-US" dirty="0" smtClean="0"/>
            </a:br>
            <a:r>
              <a:rPr lang="en-US" dirty="0" smtClean="0"/>
              <a:t>of </a:t>
            </a:r>
            <a:r>
              <a:rPr lang="en-US" dirty="0" err="1" smtClean="0"/>
              <a:t>Alfvén</a:t>
            </a:r>
            <a:r>
              <a:rPr lang="en-US" dirty="0" smtClean="0"/>
              <a:t> wave (AW) turbulence</a:t>
            </a:r>
            <a:br>
              <a:rPr lang="en-US" dirty="0" smtClean="0"/>
            </a:br>
            <a:r>
              <a:rPr lang="en-US" dirty="0" smtClean="0"/>
              <a:t>in extended solar atmosphere</a:t>
            </a:r>
            <a:br>
              <a:rPr lang="en-US" dirty="0" smtClean="0"/>
            </a:br>
            <a:r>
              <a:rPr lang="en-US" dirty="0" smtClean="0"/>
              <a:t>accounting for </a:t>
            </a:r>
            <a:r>
              <a:rPr lang="en-US" dirty="0" err="1" smtClean="0"/>
              <a:t>inhomogeneities</a:t>
            </a:r>
            <a:endParaRPr lang="en-US" dirty="0" smtClean="0"/>
          </a:p>
          <a:p>
            <a:r>
              <a:rPr lang="en-US" dirty="0" smtClean="0"/>
              <a:t>IRMHD</a:t>
            </a:r>
          </a:p>
          <a:p>
            <a:pPr lvl="1"/>
            <a:r>
              <a:rPr lang="en-US" dirty="0" smtClean="0"/>
              <a:t>Inhomogeneous Reduced </a:t>
            </a:r>
            <a:r>
              <a:rPr lang="en-US" dirty="0" err="1" smtClean="0"/>
              <a:t>Magnetohydrodynamics</a:t>
            </a:r>
            <a:endParaRPr lang="en-US" dirty="0" smtClean="0"/>
          </a:p>
          <a:p>
            <a:pPr lvl="1"/>
            <a:r>
              <a:rPr lang="en-US" dirty="0" smtClean="0"/>
              <a:t>Fortran 90 and MPI</a:t>
            </a:r>
          </a:p>
          <a:p>
            <a:pPr lvl="1"/>
            <a:r>
              <a:rPr lang="en-US" dirty="0" smtClean="0"/>
              <a:t>Excellent scaling properties</a:t>
            </a:r>
          </a:p>
          <a:p>
            <a:pPr lvl="1"/>
            <a:r>
              <a:rPr lang="en-US" dirty="0" smtClean="0"/>
              <a:t>Tested on Argonne BG/P (Intrepid)</a:t>
            </a:r>
          </a:p>
          <a:p>
            <a:pPr lvl="1"/>
            <a:r>
              <a:rPr lang="en-US" dirty="0" smtClean="0"/>
              <a:t>Benchmarked on Argonne BG/Q (Mira)</a:t>
            </a:r>
          </a:p>
          <a:p>
            <a:r>
              <a:rPr lang="en-US" dirty="0" smtClean="0"/>
              <a:t>HPC Source article and ALCF news </a:t>
            </a:r>
          </a:p>
          <a:p>
            <a:pPr>
              <a:buNone/>
            </a:pPr>
            <a:endParaRPr lang="en-US" sz="1882" dirty="0" smtClean="0"/>
          </a:p>
          <a:p>
            <a:pPr>
              <a:buNone/>
            </a:pPr>
            <a:r>
              <a:rPr lang="en-US" sz="1882" dirty="0" err="1" smtClean="0"/>
              <a:t>https://www.alcf.anl.gov/articles/furthering-understanding-coronal-heating-and-solar-wind-origin</a:t>
            </a:r>
            <a:endParaRPr lang="en-US" sz="1882" dirty="0"/>
          </a:p>
        </p:txBody>
      </p:sp>
      <p:sp>
        <p:nvSpPr>
          <p:cNvPr id="4" name="Title 3"/>
          <p:cNvSpPr>
            <a:spLocks noGrp="1"/>
          </p:cNvSpPr>
          <p:nvPr>
            <p:ph type="title"/>
          </p:nvPr>
        </p:nvSpPr>
        <p:spPr/>
        <p:txBody>
          <a:bodyPr>
            <a:normAutofit/>
          </a:bodyPr>
          <a:lstStyle/>
          <a:p>
            <a:r>
              <a:rPr lang="en-US" dirty="0" smtClean="0"/>
              <a:t>IRMHD Performance (Intrepid and Mira)</a:t>
            </a:r>
            <a:endParaRPr lang="en-US" dirty="0"/>
          </a:p>
        </p:txBody>
      </p:sp>
      <p:pic>
        <p:nvPicPr>
          <p:cNvPr id="3" name="Picture 2" descr="blah.png"/>
          <p:cNvPicPr>
            <a:picLocks noChangeAspect="1"/>
          </p:cNvPicPr>
          <p:nvPr/>
        </p:nvPicPr>
        <p:blipFill>
          <a:blip r:embed="rId3"/>
          <a:stretch>
            <a:fillRect/>
          </a:stretch>
        </p:blipFill>
        <p:spPr>
          <a:xfrm>
            <a:off x="5560456" y="1371600"/>
            <a:ext cx="3508354" cy="1752600"/>
          </a:xfrm>
          <a:prstGeom prst="rect">
            <a:avLst/>
          </a:prstGeom>
        </p:spPr>
      </p:pic>
      <p:pic>
        <p:nvPicPr>
          <p:cNvPr id="6" name="Picture 5"/>
          <p:cNvPicPr>
            <a:picLocks noChangeAspect="1"/>
          </p:cNvPicPr>
          <p:nvPr/>
        </p:nvPicPr>
        <p:blipFill>
          <a:blip r:embed="rId4"/>
          <a:stretch>
            <a:fillRect/>
          </a:stretch>
        </p:blipFill>
        <p:spPr>
          <a:xfrm>
            <a:off x="6400800" y="3810000"/>
            <a:ext cx="2590800" cy="1855012"/>
          </a:xfrm>
          <a:prstGeom prst="rect">
            <a:avLst/>
          </a:prstGeom>
        </p:spPr>
      </p:pic>
      <p:sp>
        <p:nvSpPr>
          <p:cNvPr id="7" name="Footer Placeholder 2"/>
          <p:cNvSpPr>
            <a:spLocks noGrp="1"/>
          </p:cNvSpPr>
          <p:nvPr>
            <p:ph type="ftr" sz="quarter" idx="11"/>
          </p:nvPr>
        </p:nvSpPr>
        <p:spPr>
          <a:xfrm>
            <a:off x="0" y="6369050"/>
            <a:ext cx="6019800" cy="488950"/>
          </a:xfrm>
        </p:spPr>
        <p:txBody>
          <a:bodyPr/>
          <a:lstStyle/>
          <a:p>
            <a:r>
              <a:rPr lang="en-US" dirty="0" smtClean="0"/>
              <a:t>Parallel Performance Tools: A Short Course, </a:t>
            </a:r>
            <a:r>
              <a:rPr lang="en-US" dirty="0" err="1" smtClean="0"/>
              <a:t>Beihang</a:t>
            </a:r>
            <a:r>
              <a:rPr lang="en-US" dirty="0" smtClean="0"/>
              <a:t> University, December 2-4, 2013</a:t>
            </a:r>
            <a:endParaRPr lang="en-US" dirty="0"/>
          </a:p>
        </p:txBody>
      </p:sp>
      <p:sp>
        <p:nvSpPr>
          <p:cNvPr id="8" name="Slide Number Placeholder 3"/>
          <p:cNvSpPr>
            <a:spLocks noGrp="1"/>
          </p:cNvSpPr>
          <p:nvPr>
            <p:ph type="sldNum" sz="quarter" idx="12"/>
          </p:nvPr>
        </p:nvSpPr>
        <p:spPr>
          <a:xfrm>
            <a:off x="6553200" y="6369050"/>
            <a:ext cx="2133600" cy="488950"/>
          </a:xfrm>
        </p:spPr>
        <p:txBody>
          <a:bodyPr/>
          <a:lstStyle/>
          <a:p>
            <a:fld id="{F8E865A7-7678-F840-B2ED-A6879803B906}" type="slidenum">
              <a:rPr lang="en-US" smtClean="0"/>
              <a:pPr/>
              <a:t>49</a:t>
            </a:fld>
            <a:endParaRPr lang="en-US"/>
          </a:p>
        </p:txBody>
      </p:sp>
    </p:spTree>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7" name="Rectangle 4"/>
          <p:cNvSpPr>
            <a:spLocks noGrp="1" noChangeArrowheads="1"/>
          </p:cNvSpPr>
          <p:nvPr>
            <p:ph idx="1"/>
          </p:nvPr>
        </p:nvSpPr>
        <p:spPr/>
        <p:txBody>
          <a:bodyPr>
            <a:normAutofit fontScale="92500" lnSpcReduction="10000"/>
          </a:bodyPr>
          <a:lstStyle/>
          <a:p>
            <a:r>
              <a:rPr lang="en-US" dirty="0" smtClean="0"/>
              <a:t>S3D flow solver for turbulent combustion simulation</a:t>
            </a:r>
          </a:p>
          <a:p>
            <a:r>
              <a:rPr lang="en-US" dirty="0" smtClean="0"/>
              <a:t>Performance scaling study (C2H4 benchmark)</a:t>
            </a:r>
          </a:p>
          <a:p>
            <a:pPr lvl="1"/>
            <a:r>
              <a:rPr lang="en-US" dirty="0" smtClean="0"/>
              <a:t>Cray XT3+XT4 hybrid, XT4 (ORNL, Jaguar)</a:t>
            </a:r>
          </a:p>
          <a:p>
            <a:pPr lvl="1"/>
            <a:r>
              <a:rPr lang="en-US" dirty="0" smtClean="0"/>
              <a:t>IBM BG/P (ANL, Intrepid)</a:t>
            </a:r>
          </a:p>
          <a:p>
            <a:pPr lvl="1"/>
            <a:r>
              <a:rPr lang="en-US" dirty="0" smtClean="0"/>
              <a:t>Weak scaling (1 to 12000 cores)</a:t>
            </a:r>
          </a:p>
          <a:p>
            <a:pPr lvl="1"/>
            <a:r>
              <a:rPr lang="en-US" dirty="0" smtClean="0"/>
              <a:t>Evaluate scaling of code regions and MPI</a:t>
            </a:r>
          </a:p>
          <a:p>
            <a:r>
              <a:rPr lang="en-US" dirty="0" smtClean="0"/>
              <a:t>Demonstration of scalable performance measurement, analysis, and visualization</a:t>
            </a:r>
          </a:p>
          <a:p>
            <a:r>
              <a:rPr lang="en-US" dirty="0" smtClean="0"/>
              <a:t>Understanding scalability</a:t>
            </a:r>
          </a:p>
          <a:p>
            <a:pPr lvl="1"/>
            <a:r>
              <a:rPr lang="en-US" dirty="0" smtClean="0"/>
              <a:t>Requires environment for performance investigation</a:t>
            </a:r>
          </a:p>
          <a:p>
            <a:pPr lvl="1"/>
            <a:r>
              <a:rPr lang="en-US" dirty="0" smtClean="0"/>
              <a:t>Performance factors relative to main events</a:t>
            </a:r>
            <a:endParaRPr lang="en-US" dirty="0"/>
          </a:p>
        </p:txBody>
      </p:sp>
      <p:sp>
        <p:nvSpPr>
          <p:cNvPr id="95233" name="Rectangle 3"/>
          <p:cNvSpPr>
            <a:spLocks noGrp="1" noChangeArrowheads="1"/>
          </p:cNvSpPr>
          <p:nvPr>
            <p:ph type="title"/>
          </p:nvPr>
        </p:nvSpPr>
        <p:spPr/>
        <p:txBody>
          <a:bodyPr/>
          <a:lstStyle/>
          <a:p>
            <a:r>
              <a:rPr lang="en-US" smtClean="0"/>
              <a:t>S3D Scalability Study</a:t>
            </a:r>
            <a:endParaRPr lang="en-US"/>
          </a:p>
        </p:txBody>
      </p:sp>
      <p:sp>
        <p:nvSpPr>
          <p:cNvPr id="6" name="Footer Placeholder 2"/>
          <p:cNvSpPr>
            <a:spLocks noGrp="1"/>
          </p:cNvSpPr>
          <p:nvPr>
            <p:ph type="ftr" sz="quarter" idx="11"/>
          </p:nvPr>
        </p:nvSpPr>
        <p:spPr>
          <a:xfrm>
            <a:off x="0" y="6369050"/>
            <a:ext cx="6019800" cy="488950"/>
          </a:xfrm>
        </p:spPr>
        <p:txBody>
          <a:bodyPr/>
          <a:lstStyle/>
          <a:p>
            <a:r>
              <a:rPr lang="en-US" dirty="0" smtClean="0"/>
              <a:t>Parallel Performance Tools: A Short Course, </a:t>
            </a:r>
            <a:r>
              <a:rPr lang="en-US" dirty="0" err="1" smtClean="0"/>
              <a:t>Beihang</a:t>
            </a:r>
            <a:r>
              <a:rPr lang="en-US" dirty="0" smtClean="0"/>
              <a:t> University, December 2-4, 2013</a:t>
            </a:r>
            <a:endParaRPr lang="en-US" dirty="0"/>
          </a:p>
        </p:txBody>
      </p:sp>
      <p:sp>
        <p:nvSpPr>
          <p:cNvPr id="7" name="Slide Number Placeholder 3"/>
          <p:cNvSpPr>
            <a:spLocks noGrp="1"/>
          </p:cNvSpPr>
          <p:nvPr>
            <p:ph type="sldNum" sz="quarter" idx="12"/>
          </p:nvPr>
        </p:nvSpPr>
        <p:spPr>
          <a:xfrm>
            <a:off x="6553200" y="6369050"/>
            <a:ext cx="2133600" cy="488950"/>
          </a:xfrm>
        </p:spPr>
        <p:txBody>
          <a:bodyPr/>
          <a:lstStyle/>
          <a:p>
            <a:fld id="{F8E865A7-7678-F840-B2ED-A6879803B906}" type="slidenum">
              <a:rPr lang="en-US" smtClean="0"/>
              <a:pPr/>
              <a:t>5</a:t>
            </a:fld>
            <a:endParaRPr lang="en-US"/>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normAutofit fontScale="92500" lnSpcReduction="10000"/>
          </a:bodyPr>
          <a:lstStyle/>
          <a:p>
            <a:r>
              <a:rPr lang="en-US" dirty="0" smtClean="0"/>
              <a:t>IRMHD demonstrated performance consistent with common synchronous communication bottlenecks</a:t>
            </a:r>
          </a:p>
          <a:p>
            <a:pPr lvl="1"/>
            <a:r>
              <a:rPr lang="en-US" dirty="0" smtClean="0"/>
              <a:t>Significant time spent in MPI routines</a:t>
            </a:r>
          </a:p>
          <a:p>
            <a:r>
              <a:rPr lang="en-US" dirty="0" smtClean="0"/>
              <a:t>Identify problems on 2,048-core execution on Intrepid</a:t>
            </a:r>
          </a:p>
          <a:p>
            <a:pPr lvl="1"/>
            <a:r>
              <a:rPr lang="en-US" dirty="0" err="1" smtClean="0"/>
              <a:t>MPI_Send</a:t>
            </a:r>
            <a:r>
              <a:rPr lang="en-US" dirty="0" smtClean="0"/>
              <a:t> and</a:t>
            </a:r>
            <a:br>
              <a:rPr lang="en-US" dirty="0" smtClean="0"/>
            </a:br>
            <a:r>
              <a:rPr lang="en-US" dirty="0" err="1" smtClean="0"/>
              <a:t>MPI_Bcast</a:t>
            </a:r>
            <a:r>
              <a:rPr lang="en-US" dirty="0" smtClean="0"/>
              <a:t> took</a:t>
            </a:r>
            <a:br>
              <a:rPr lang="en-US" dirty="0" smtClean="0"/>
            </a:br>
            <a:r>
              <a:rPr lang="en-US" dirty="0" smtClean="0"/>
              <a:t>significant time</a:t>
            </a:r>
          </a:p>
          <a:p>
            <a:pPr lvl="1"/>
            <a:r>
              <a:rPr lang="en-US" dirty="0" smtClean="0"/>
              <a:t>Suggest possible</a:t>
            </a:r>
            <a:br>
              <a:rPr lang="en-US" dirty="0" smtClean="0"/>
            </a:br>
            <a:r>
              <a:rPr lang="en-US" dirty="0" smtClean="0"/>
              <a:t>opportunities for</a:t>
            </a:r>
            <a:br>
              <a:rPr lang="en-US" dirty="0" smtClean="0"/>
            </a:br>
            <a:r>
              <a:rPr lang="en-US" dirty="0" smtClean="0"/>
              <a:t>overlapping</a:t>
            </a:r>
            <a:br>
              <a:rPr lang="en-US" dirty="0" smtClean="0"/>
            </a:br>
            <a:r>
              <a:rPr lang="en-US" dirty="0" smtClean="0"/>
              <a:t>computation and</a:t>
            </a:r>
            <a:br>
              <a:rPr lang="en-US" dirty="0" smtClean="0"/>
            </a:br>
            <a:r>
              <a:rPr lang="en-US" dirty="0" smtClean="0"/>
              <a:t>communication</a:t>
            </a:r>
          </a:p>
          <a:p>
            <a:pPr lvl="1"/>
            <a:r>
              <a:rPr lang="en-US" dirty="0" smtClean="0"/>
              <a:t>Identified possible targets for computation improvements</a:t>
            </a:r>
          </a:p>
        </p:txBody>
      </p:sp>
      <p:sp>
        <p:nvSpPr>
          <p:cNvPr id="3" name="Title 2"/>
          <p:cNvSpPr>
            <a:spLocks noGrp="1"/>
          </p:cNvSpPr>
          <p:nvPr>
            <p:ph type="title"/>
          </p:nvPr>
        </p:nvSpPr>
        <p:spPr/>
        <p:txBody>
          <a:bodyPr>
            <a:normAutofit fontScale="90000"/>
          </a:bodyPr>
          <a:lstStyle/>
          <a:p>
            <a:r>
              <a:rPr lang="en-US" dirty="0" smtClean="0"/>
              <a:t>Communication Analysis (</a:t>
            </a:r>
            <a:r>
              <a:rPr lang="en-US" dirty="0" err="1" smtClean="0"/>
              <a:t>MPI_Send</a:t>
            </a:r>
            <a:r>
              <a:rPr lang="en-US" dirty="0" smtClean="0"/>
              <a:t>, </a:t>
            </a:r>
            <a:r>
              <a:rPr lang="en-US" dirty="0" err="1" smtClean="0"/>
              <a:t>MPI_Bcast</a:t>
            </a:r>
            <a:r>
              <a:rPr lang="en-US" dirty="0" smtClean="0"/>
              <a:t>)</a:t>
            </a:r>
            <a:endParaRPr lang="en-US" dirty="0"/>
          </a:p>
        </p:txBody>
      </p:sp>
      <p:pic>
        <p:nvPicPr>
          <p:cNvPr id="5" name="Picture 4"/>
          <p:cNvPicPr>
            <a:picLocks noChangeAspect="1"/>
          </p:cNvPicPr>
          <p:nvPr/>
        </p:nvPicPr>
        <p:blipFill>
          <a:blip r:embed="rId2"/>
          <a:stretch>
            <a:fillRect/>
          </a:stretch>
        </p:blipFill>
        <p:spPr>
          <a:xfrm>
            <a:off x="3598520" y="3113032"/>
            <a:ext cx="5478768" cy="2456749"/>
          </a:xfrm>
          <a:prstGeom prst="rect">
            <a:avLst/>
          </a:prstGeom>
        </p:spPr>
      </p:pic>
      <p:sp>
        <p:nvSpPr>
          <p:cNvPr id="7" name="TextBox 6"/>
          <p:cNvSpPr txBox="1"/>
          <p:nvPr/>
        </p:nvSpPr>
        <p:spPr>
          <a:xfrm>
            <a:off x="7668269" y="4681922"/>
            <a:ext cx="1237488" cy="369332"/>
          </a:xfrm>
          <a:prstGeom prst="rect">
            <a:avLst/>
          </a:prstGeom>
          <a:noFill/>
        </p:spPr>
        <p:txBody>
          <a:bodyPr wrap="none" lIns="91424" tIns="45712" rIns="91424" bIns="45712" rtlCol="0">
            <a:spAutoFit/>
          </a:bodyPr>
          <a:lstStyle/>
          <a:p>
            <a:r>
              <a:rPr lang="en-US" sz="1800" dirty="0" err="1">
                <a:solidFill>
                  <a:schemeClr val="bg1"/>
                </a:solidFill>
              </a:rPr>
              <a:t>MPI_Send</a:t>
            </a:r>
            <a:endParaRPr lang="en-US" sz="1800" dirty="0">
              <a:solidFill>
                <a:schemeClr val="bg1"/>
              </a:solidFill>
            </a:endParaRPr>
          </a:p>
        </p:txBody>
      </p:sp>
      <p:sp>
        <p:nvSpPr>
          <p:cNvPr id="8" name="TextBox 7"/>
          <p:cNvSpPr txBox="1"/>
          <p:nvPr/>
        </p:nvSpPr>
        <p:spPr>
          <a:xfrm>
            <a:off x="4046532" y="3185362"/>
            <a:ext cx="1481282" cy="369332"/>
          </a:xfrm>
          <a:prstGeom prst="rect">
            <a:avLst/>
          </a:prstGeom>
          <a:noFill/>
        </p:spPr>
        <p:txBody>
          <a:bodyPr wrap="none" lIns="91424" tIns="45712" rIns="91424" bIns="45712" rtlCol="0">
            <a:spAutoFit/>
          </a:bodyPr>
          <a:lstStyle/>
          <a:p>
            <a:r>
              <a:rPr lang="en-US" sz="1800" dirty="0" err="1">
                <a:solidFill>
                  <a:schemeClr val="bg1"/>
                </a:solidFill>
              </a:rPr>
              <a:t>MPI_Barrier</a:t>
            </a:r>
            <a:endParaRPr lang="en-US" sz="1800" dirty="0">
              <a:solidFill>
                <a:schemeClr val="bg1"/>
              </a:solidFill>
            </a:endParaRPr>
          </a:p>
        </p:txBody>
      </p:sp>
      <p:cxnSp>
        <p:nvCxnSpPr>
          <p:cNvPr id="9" name="Straight Arrow Connector 8"/>
          <p:cNvCxnSpPr>
            <a:stCxn id="8" idx="3"/>
          </p:cNvCxnSpPr>
          <p:nvPr/>
        </p:nvCxnSpPr>
        <p:spPr>
          <a:xfrm>
            <a:off x="5527814" y="3370030"/>
            <a:ext cx="1665350" cy="211216"/>
          </a:xfrm>
          <a:prstGeom prst="straightConnector1">
            <a:avLst/>
          </a:prstGeom>
          <a:ln>
            <a:solidFill>
              <a:schemeClr val="bg1"/>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7" idx="0"/>
          </p:cNvCxnSpPr>
          <p:nvPr/>
        </p:nvCxnSpPr>
        <p:spPr>
          <a:xfrm rot="16200000" flipV="1">
            <a:off x="7333607" y="3728517"/>
            <a:ext cx="822886" cy="1083927"/>
          </a:xfrm>
          <a:prstGeom prst="straightConnector1">
            <a:avLst/>
          </a:prstGeom>
          <a:ln>
            <a:solidFill>
              <a:schemeClr val="bg1"/>
            </a:solidFill>
            <a:tailEnd type="arrow"/>
          </a:ln>
        </p:spPr>
        <p:style>
          <a:lnRef idx="2">
            <a:schemeClr val="accent1"/>
          </a:lnRef>
          <a:fillRef idx="0">
            <a:schemeClr val="accent1"/>
          </a:fillRef>
          <a:effectRef idx="1">
            <a:schemeClr val="accent1"/>
          </a:effectRef>
          <a:fontRef idx="minor">
            <a:schemeClr val="tx1"/>
          </a:fontRef>
        </p:style>
      </p:cxnSp>
      <p:sp>
        <p:nvSpPr>
          <p:cNvPr id="10" name="Footer Placeholder 2"/>
          <p:cNvSpPr>
            <a:spLocks noGrp="1"/>
          </p:cNvSpPr>
          <p:nvPr>
            <p:ph type="ftr" sz="quarter" idx="11"/>
          </p:nvPr>
        </p:nvSpPr>
        <p:spPr>
          <a:xfrm>
            <a:off x="0" y="6369050"/>
            <a:ext cx="6019800" cy="488950"/>
          </a:xfrm>
        </p:spPr>
        <p:txBody>
          <a:bodyPr/>
          <a:lstStyle/>
          <a:p>
            <a:r>
              <a:rPr lang="en-US" dirty="0" smtClean="0"/>
              <a:t>Parallel Performance Tools: A Short Course, </a:t>
            </a:r>
            <a:r>
              <a:rPr lang="en-US" dirty="0" err="1" smtClean="0"/>
              <a:t>Beihang</a:t>
            </a:r>
            <a:r>
              <a:rPr lang="en-US" dirty="0" smtClean="0"/>
              <a:t> University, December 2-4, 2013</a:t>
            </a:r>
            <a:endParaRPr lang="en-US" dirty="0"/>
          </a:p>
        </p:txBody>
      </p:sp>
      <p:sp>
        <p:nvSpPr>
          <p:cNvPr id="11" name="Slide Number Placeholder 3"/>
          <p:cNvSpPr>
            <a:spLocks noGrp="1"/>
          </p:cNvSpPr>
          <p:nvPr>
            <p:ph type="sldNum" sz="quarter" idx="12"/>
          </p:nvPr>
        </p:nvSpPr>
        <p:spPr>
          <a:xfrm>
            <a:off x="6553200" y="6369050"/>
            <a:ext cx="2133600" cy="488950"/>
          </a:xfrm>
        </p:spPr>
        <p:txBody>
          <a:bodyPr/>
          <a:lstStyle/>
          <a:p>
            <a:fld id="{F8E865A7-7678-F840-B2ED-A6879803B906}" type="slidenum">
              <a:rPr lang="en-US" smtClean="0"/>
              <a:pPr/>
              <a:t>50</a:t>
            </a:fld>
            <a:endParaRPr lang="en-US"/>
          </a:p>
        </p:txBody>
      </p:sp>
    </p:spTree>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normAutofit lnSpcReduction="10000"/>
          </a:bodyPr>
          <a:lstStyle/>
          <a:p>
            <a:r>
              <a:rPr lang="en-US" dirty="0" smtClean="0"/>
              <a:t>Developed a non-blocking communication substrate</a:t>
            </a:r>
          </a:p>
          <a:p>
            <a:r>
              <a:rPr lang="en-US" dirty="0" smtClean="0"/>
              <a:t>Deployed a more</a:t>
            </a:r>
            <a:br>
              <a:rPr lang="en-US" dirty="0" smtClean="0"/>
            </a:br>
            <a:r>
              <a:rPr lang="en-US" dirty="0" smtClean="0"/>
              <a:t>efficient FFT</a:t>
            </a:r>
            <a:br>
              <a:rPr lang="en-US" dirty="0" smtClean="0"/>
            </a:br>
            <a:r>
              <a:rPr lang="en-US" dirty="0" smtClean="0"/>
              <a:t>implementation</a:t>
            </a:r>
          </a:p>
          <a:p>
            <a:r>
              <a:rPr lang="en-US" dirty="0" smtClean="0"/>
              <a:t>Overall execution</a:t>
            </a:r>
            <a:br>
              <a:rPr lang="en-US" dirty="0" smtClean="0"/>
            </a:br>
            <a:r>
              <a:rPr lang="en-US" dirty="0" smtClean="0"/>
              <a:t>time reduced from</a:t>
            </a:r>
            <a:br>
              <a:rPr lang="en-US" dirty="0" smtClean="0"/>
            </a:br>
            <a:r>
              <a:rPr lang="en-US" dirty="0" smtClean="0"/>
              <a:t>528.18 to 79.85</a:t>
            </a:r>
            <a:br>
              <a:rPr lang="en-US" dirty="0" smtClean="0"/>
            </a:br>
            <a:r>
              <a:rPr lang="en-US" dirty="0" smtClean="0"/>
              <a:t>core hours</a:t>
            </a:r>
          </a:p>
          <a:p>
            <a:pPr lvl="1"/>
            <a:r>
              <a:rPr lang="en-US" dirty="0" smtClean="0"/>
              <a:t>2,048 processors</a:t>
            </a:r>
          </a:p>
          <a:p>
            <a:pPr lvl="1"/>
            <a:r>
              <a:rPr lang="en-US" dirty="0" smtClean="0"/>
              <a:t>&gt;7x improvement</a:t>
            </a:r>
          </a:p>
        </p:txBody>
      </p:sp>
      <p:sp>
        <p:nvSpPr>
          <p:cNvPr id="2" name="Title 1"/>
          <p:cNvSpPr>
            <a:spLocks noGrp="1"/>
          </p:cNvSpPr>
          <p:nvPr>
            <p:ph type="title"/>
          </p:nvPr>
        </p:nvSpPr>
        <p:spPr/>
        <p:txBody>
          <a:bodyPr/>
          <a:lstStyle/>
          <a:p>
            <a:r>
              <a:rPr lang="en-US" smtClean="0"/>
              <a:t>Effects of IRMHD Optimizations (Intrepid)</a:t>
            </a:r>
            <a:endParaRPr lang="en-US" dirty="0"/>
          </a:p>
        </p:txBody>
      </p:sp>
      <p:pic>
        <p:nvPicPr>
          <p:cNvPr id="5" name="Picture 4" descr="comparison-tau.png"/>
          <p:cNvPicPr>
            <a:picLocks noChangeAspect="1"/>
          </p:cNvPicPr>
          <p:nvPr/>
        </p:nvPicPr>
        <p:blipFill>
          <a:blip r:embed="rId2"/>
          <a:stretch>
            <a:fillRect/>
          </a:stretch>
        </p:blipFill>
        <p:spPr>
          <a:xfrm>
            <a:off x="3733800" y="1589783"/>
            <a:ext cx="5334000" cy="4125217"/>
          </a:xfrm>
          <a:prstGeom prst="rect">
            <a:avLst/>
          </a:prstGeom>
        </p:spPr>
      </p:pic>
      <p:sp>
        <p:nvSpPr>
          <p:cNvPr id="6" name="Footer Placeholder 2"/>
          <p:cNvSpPr>
            <a:spLocks noGrp="1"/>
          </p:cNvSpPr>
          <p:nvPr>
            <p:ph type="ftr" sz="quarter" idx="11"/>
          </p:nvPr>
        </p:nvSpPr>
        <p:spPr>
          <a:xfrm>
            <a:off x="0" y="6369050"/>
            <a:ext cx="6019800" cy="488950"/>
          </a:xfrm>
        </p:spPr>
        <p:txBody>
          <a:bodyPr/>
          <a:lstStyle/>
          <a:p>
            <a:r>
              <a:rPr lang="en-US" dirty="0" smtClean="0"/>
              <a:t>Parallel Performance Tools: A Short Course, </a:t>
            </a:r>
            <a:r>
              <a:rPr lang="en-US" dirty="0" err="1" smtClean="0"/>
              <a:t>Beihang</a:t>
            </a:r>
            <a:r>
              <a:rPr lang="en-US" dirty="0" smtClean="0"/>
              <a:t> University, December 2-4, 2013</a:t>
            </a:r>
            <a:endParaRPr lang="en-US" dirty="0"/>
          </a:p>
        </p:txBody>
      </p:sp>
      <p:sp>
        <p:nvSpPr>
          <p:cNvPr id="7" name="Slide Number Placeholder 3"/>
          <p:cNvSpPr>
            <a:spLocks noGrp="1"/>
          </p:cNvSpPr>
          <p:nvPr>
            <p:ph type="sldNum" sz="quarter" idx="12"/>
          </p:nvPr>
        </p:nvSpPr>
        <p:spPr>
          <a:xfrm>
            <a:off x="6553200" y="6369050"/>
            <a:ext cx="2133600" cy="488950"/>
          </a:xfrm>
        </p:spPr>
        <p:txBody>
          <a:bodyPr/>
          <a:lstStyle/>
          <a:p>
            <a:fld id="{F8E865A7-7678-F840-B2ED-A6879803B906}" type="slidenum">
              <a:rPr lang="en-US" smtClean="0"/>
              <a:pPr/>
              <a:t>51</a:t>
            </a:fld>
            <a:endParaRPr lang="en-US"/>
          </a:p>
        </p:txBody>
      </p:sp>
    </p:spTree>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blah.png"/>
          <p:cNvPicPr>
            <a:picLocks noChangeAspect="1"/>
          </p:cNvPicPr>
          <p:nvPr/>
        </p:nvPicPr>
        <p:blipFill>
          <a:blip r:embed="rId2"/>
          <a:stretch>
            <a:fillRect/>
          </a:stretch>
        </p:blipFill>
        <p:spPr>
          <a:xfrm>
            <a:off x="132312" y="2727465"/>
            <a:ext cx="4411707" cy="3588188"/>
          </a:xfrm>
          <a:prstGeom prst="rect">
            <a:avLst/>
          </a:prstGeom>
        </p:spPr>
      </p:pic>
      <p:sp>
        <p:nvSpPr>
          <p:cNvPr id="5" name="Content Placeholder 4"/>
          <p:cNvSpPr>
            <a:spLocks noGrp="1"/>
          </p:cNvSpPr>
          <p:nvPr>
            <p:ph idx="1"/>
          </p:nvPr>
        </p:nvSpPr>
        <p:spPr/>
        <p:txBody>
          <a:bodyPr/>
          <a:lstStyle/>
          <a:p>
            <a:r>
              <a:rPr lang="en-US" dirty="0" smtClean="0"/>
              <a:t>Test with 32K MPI ranks</a:t>
            </a:r>
          </a:p>
          <a:p>
            <a:r>
              <a:rPr lang="en-US" dirty="0" smtClean="0"/>
              <a:t>Load imbalance apparent</a:t>
            </a:r>
          </a:p>
          <a:p>
            <a:pPr lvl="1"/>
            <a:r>
              <a:rPr lang="en-US" dirty="0" smtClean="0"/>
              <a:t>See imbalance reflected in </a:t>
            </a:r>
            <a:r>
              <a:rPr lang="en-US" i="1" dirty="0" err="1" smtClean="0"/>
              <a:t>MPI_Alltoall</a:t>
            </a:r>
            <a:r>
              <a:rPr lang="en-US" i="1" dirty="0" smtClean="0"/>
              <a:t>() </a:t>
            </a:r>
            <a:r>
              <a:rPr lang="en-US" dirty="0" smtClean="0"/>
              <a:t>performance</a:t>
            </a:r>
          </a:p>
        </p:txBody>
      </p:sp>
      <p:sp>
        <p:nvSpPr>
          <p:cNvPr id="2" name="Title 1"/>
          <p:cNvSpPr>
            <a:spLocks noGrp="1"/>
          </p:cNvSpPr>
          <p:nvPr>
            <p:ph type="title"/>
          </p:nvPr>
        </p:nvSpPr>
        <p:spPr/>
        <p:txBody>
          <a:bodyPr/>
          <a:lstStyle/>
          <a:p>
            <a:r>
              <a:rPr lang="en-US" dirty="0" smtClean="0"/>
              <a:t>Performance Testing on Mira (BG/Q)</a:t>
            </a:r>
            <a:endParaRPr lang="en-US" dirty="0"/>
          </a:p>
        </p:txBody>
      </p:sp>
      <p:sp>
        <p:nvSpPr>
          <p:cNvPr id="9" name="Oval 110"/>
          <p:cNvSpPr>
            <a:spLocks noChangeAspect="1" noChangeArrowheads="1"/>
          </p:cNvSpPr>
          <p:nvPr/>
        </p:nvSpPr>
        <p:spPr bwMode="auto">
          <a:xfrm>
            <a:off x="1433538" y="3045101"/>
            <a:ext cx="1711613" cy="1250064"/>
          </a:xfrm>
          <a:prstGeom prst="ellipse">
            <a:avLst/>
          </a:prstGeom>
          <a:noFill/>
          <a:ln w="25400">
            <a:solidFill>
              <a:srgbClr val="FF0000"/>
            </a:solidFill>
            <a:round/>
            <a:headEnd/>
            <a:tailEnd/>
          </a:ln>
        </p:spPr>
        <p:txBody>
          <a:bodyPr wrap="none" lIns="91424" tIns="45712" rIns="91424" bIns="45712" anchor="ctr"/>
          <a:lstStyle/>
          <a:p>
            <a:endParaRPr lang="en-US"/>
          </a:p>
        </p:txBody>
      </p:sp>
      <p:pic>
        <p:nvPicPr>
          <p:cNvPr id="14" name="Picture 13" descr="blah.png"/>
          <p:cNvPicPr>
            <a:picLocks noChangeAspect="1"/>
          </p:cNvPicPr>
          <p:nvPr/>
        </p:nvPicPr>
        <p:blipFill>
          <a:blip r:embed="rId3"/>
          <a:stretch>
            <a:fillRect/>
          </a:stretch>
        </p:blipFill>
        <p:spPr>
          <a:xfrm>
            <a:off x="4598759" y="2731625"/>
            <a:ext cx="4439857" cy="3584738"/>
          </a:xfrm>
          <a:prstGeom prst="rect">
            <a:avLst/>
          </a:prstGeom>
        </p:spPr>
      </p:pic>
      <p:sp>
        <p:nvSpPr>
          <p:cNvPr id="7" name="Footer Placeholder 2"/>
          <p:cNvSpPr>
            <a:spLocks noGrp="1"/>
          </p:cNvSpPr>
          <p:nvPr>
            <p:ph type="ftr" sz="quarter" idx="11"/>
          </p:nvPr>
        </p:nvSpPr>
        <p:spPr>
          <a:xfrm>
            <a:off x="0" y="6369050"/>
            <a:ext cx="6019800" cy="488950"/>
          </a:xfrm>
        </p:spPr>
        <p:txBody>
          <a:bodyPr/>
          <a:lstStyle/>
          <a:p>
            <a:r>
              <a:rPr lang="en-US" dirty="0" smtClean="0"/>
              <a:t>Parallel Performance Tools: A Short Course, </a:t>
            </a:r>
            <a:r>
              <a:rPr lang="en-US" dirty="0" err="1" smtClean="0"/>
              <a:t>Beihang</a:t>
            </a:r>
            <a:r>
              <a:rPr lang="en-US" dirty="0" smtClean="0"/>
              <a:t> University, December 2-4, 2013</a:t>
            </a:r>
            <a:endParaRPr lang="en-US" dirty="0"/>
          </a:p>
        </p:txBody>
      </p:sp>
      <p:sp>
        <p:nvSpPr>
          <p:cNvPr id="8" name="Slide Number Placeholder 3"/>
          <p:cNvSpPr>
            <a:spLocks noGrp="1"/>
          </p:cNvSpPr>
          <p:nvPr>
            <p:ph type="sldNum" sz="quarter" idx="12"/>
          </p:nvPr>
        </p:nvSpPr>
        <p:spPr>
          <a:xfrm>
            <a:off x="6553200" y="6369050"/>
            <a:ext cx="2133600" cy="488950"/>
          </a:xfrm>
        </p:spPr>
        <p:txBody>
          <a:bodyPr/>
          <a:lstStyle/>
          <a:p>
            <a:fld id="{F8E865A7-7678-F840-B2ED-A6879803B906}" type="slidenum">
              <a:rPr lang="en-US" smtClean="0"/>
              <a:pPr/>
              <a:t>52</a:t>
            </a:fld>
            <a:endParaRPr lang="en-US"/>
          </a:p>
        </p:txBody>
      </p:sp>
    </p:spTree>
    <p:extLst>
      <p:ext uri="{BB962C8B-B14F-4D97-AF65-F5344CB8AC3E}">
        <p14:creationId xmlns:p14="http://schemas.microsoft.com/office/powerpoint/2010/main" val="956762039"/>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92500" lnSpcReduction="20000"/>
          </a:bodyPr>
          <a:lstStyle/>
          <a:p>
            <a:r>
              <a:rPr lang="en-US" dirty="0" smtClean="0"/>
              <a:t>Remove </a:t>
            </a:r>
            <a:r>
              <a:rPr lang="en-US" i="1" dirty="0" err="1" smtClean="0"/>
              <a:t>MPI_Barrier</a:t>
            </a:r>
            <a:r>
              <a:rPr lang="en-US" dirty="0" smtClean="0"/>
              <a:t> in regions where not needed</a:t>
            </a:r>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r>
              <a:rPr lang="en-US" dirty="0" smtClean="0"/>
              <a:t>Next, oversubscribe nodes …</a:t>
            </a:r>
          </a:p>
          <a:p>
            <a:endParaRPr lang="en-US" dirty="0"/>
          </a:p>
        </p:txBody>
      </p:sp>
      <p:sp>
        <p:nvSpPr>
          <p:cNvPr id="2" name="Title 1"/>
          <p:cNvSpPr>
            <a:spLocks noGrp="1"/>
          </p:cNvSpPr>
          <p:nvPr>
            <p:ph type="title"/>
          </p:nvPr>
        </p:nvSpPr>
        <p:spPr/>
        <p:txBody>
          <a:bodyPr/>
          <a:lstStyle/>
          <a:p>
            <a:r>
              <a:rPr lang="en-US" smtClean="0"/>
              <a:t>Optimizations on Mira</a:t>
            </a:r>
            <a:endParaRPr lang="en-US" dirty="0"/>
          </a:p>
        </p:txBody>
      </p:sp>
      <p:pic>
        <p:nvPicPr>
          <p:cNvPr id="9" name="Picture 8" descr="blah.png"/>
          <p:cNvPicPr>
            <a:picLocks noChangeAspect="1"/>
          </p:cNvPicPr>
          <p:nvPr/>
        </p:nvPicPr>
        <p:blipFill>
          <a:blip r:embed="rId2"/>
          <a:stretch>
            <a:fillRect/>
          </a:stretch>
        </p:blipFill>
        <p:spPr>
          <a:xfrm>
            <a:off x="914400" y="1447800"/>
            <a:ext cx="7423432" cy="4008244"/>
          </a:xfrm>
          <a:prstGeom prst="rect">
            <a:avLst/>
          </a:prstGeom>
        </p:spPr>
      </p:pic>
      <p:sp>
        <p:nvSpPr>
          <p:cNvPr id="5" name="Footer Placeholder 2"/>
          <p:cNvSpPr>
            <a:spLocks noGrp="1"/>
          </p:cNvSpPr>
          <p:nvPr>
            <p:ph type="ftr" sz="quarter" idx="11"/>
          </p:nvPr>
        </p:nvSpPr>
        <p:spPr>
          <a:xfrm>
            <a:off x="0" y="6369050"/>
            <a:ext cx="6019800" cy="488950"/>
          </a:xfrm>
        </p:spPr>
        <p:txBody>
          <a:bodyPr/>
          <a:lstStyle/>
          <a:p>
            <a:r>
              <a:rPr lang="en-US" dirty="0" smtClean="0"/>
              <a:t>Parallel Performance Tools: A Short Course, </a:t>
            </a:r>
            <a:r>
              <a:rPr lang="en-US" dirty="0" err="1" smtClean="0"/>
              <a:t>Beihang</a:t>
            </a:r>
            <a:r>
              <a:rPr lang="en-US" dirty="0" smtClean="0"/>
              <a:t> University, December 2-4, 2013</a:t>
            </a:r>
            <a:endParaRPr lang="en-US" dirty="0"/>
          </a:p>
        </p:txBody>
      </p:sp>
      <p:sp>
        <p:nvSpPr>
          <p:cNvPr id="6" name="Slide Number Placeholder 3"/>
          <p:cNvSpPr>
            <a:spLocks noGrp="1"/>
          </p:cNvSpPr>
          <p:nvPr>
            <p:ph type="sldNum" sz="quarter" idx="12"/>
          </p:nvPr>
        </p:nvSpPr>
        <p:spPr>
          <a:xfrm>
            <a:off x="6553200" y="6369050"/>
            <a:ext cx="2133600" cy="488950"/>
          </a:xfrm>
        </p:spPr>
        <p:txBody>
          <a:bodyPr/>
          <a:lstStyle/>
          <a:p>
            <a:fld id="{F8E865A7-7678-F840-B2ED-A6879803B906}" type="slidenum">
              <a:rPr lang="en-US" smtClean="0"/>
              <a:pPr/>
              <a:t>53</a:t>
            </a:fld>
            <a:endParaRPr lang="en-US"/>
          </a:p>
        </p:txBody>
      </p:sp>
    </p:spTree>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92500" lnSpcReduction="10000"/>
          </a:bodyPr>
          <a:lstStyle/>
          <a:p>
            <a:r>
              <a:rPr lang="en-US" dirty="0" smtClean="0"/>
              <a:t>Vary #MPI ranks on nodes (1024 nodes)</a:t>
            </a:r>
          </a:p>
          <a:p>
            <a:pPr lvl="1"/>
            <a:r>
              <a:rPr lang="en-US" dirty="0" smtClean="0"/>
              <a:t>16 ranks per node (16K) versus 32 ranks per node (32K)</a:t>
            </a:r>
          </a:p>
          <a:p>
            <a:r>
              <a:rPr lang="en-US" dirty="0" smtClean="0"/>
              <a:t>Overall time</a:t>
            </a:r>
            <a:br>
              <a:rPr lang="en-US" dirty="0" smtClean="0"/>
            </a:br>
            <a:r>
              <a:rPr lang="en-US" dirty="0" smtClean="0"/>
              <a:t>improvement</a:t>
            </a:r>
          </a:p>
          <a:p>
            <a:pPr lvl="1"/>
            <a:r>
              <a:rPr lang="en-US" dirty="0" smtClean="0"/>
              <a:t>71.23% of</a:t>
            </a:r>
            <a:br>
              <a:rPr lang="en-US" dirty="0" smtClean="0"/>
            </a:br>
            <a:r>
              <a:rPr lang="en-US" dirty="0" smtClean="0"/>
              <a:t>original</a:t>
            </a:r>
          </a:p>
          <a:p>
            <a:r>
              <a:rPr lang="en-US" dirty="0" smtClean="0"/>
              <a:t>More efficient</a:t>
            </a:r>
            <a:br>
              <a:rPr lang="en-US" dirty="0" smtClean="0"/>
            </a:br>
            <a:r>
              <a:rPr lang="en-US" dirty="0" smtClean="0"/>
              <a:t>barriers within</a:t>
            </a:r>
            <a:br>
              <a:rPr lang="en-US" dirty="0" smtClean="0"/>
            </a:br>
            <a:r>
              <a:rPr lang="en-US" dirty="0" smtClean="0"/>
              <a:t>node leads to</a:t>
            </a:r>
            <a:br>
              <a:rPr lang="en-US" dirty="0" smtClean="0"/>
            </a:br>
            <a:r>
              <a:rPr lang="en-US" dirty="0" smtClean="0"/>
              <a:t>performance</a:t>
            </a:r>
            <a:br>
              <a:rPr lang="en-US" dirty="0" smtClean="0"/>
            </a:br>
            <a:r>
              <a:rPr lang="en-US" dirty="0" smtClean="0"/>
              <a:t>improvement</a:t>
            </a:r>
            <a:br>
              <a:rPr lang="en-US" dirty="0" smtClean="0"/>
            </a:br>
            <a:endParaRPr lang="en-US" dirty="0" smtClean="0"/>
          </a:p>
        </p:txBody>
      </p:sp>
      <p:sp>
        <p:nvSpPr>
          <p:cNvPr id="2" name="Title 1"/>
          <p:cNvSpPr>
            <a:spLocks noGrp="1"/>
          </p:cNvSpPr>
          <p:nvPr>
            <p:ph type="title"/>
          </p:nvPr>
        </p:nvSpPr>
        <p:spPr/>
        <p:txBody>
          <a:bodyPr/>
          <a:lstStyle/>
          <a:p>
            <a:r>
              <a:rPr lang="en-US" smtClean="0"/>
              <a:t>Oversubscribing Mira Nodes</a:t>
            </a:r>
            <a:endParaRPr lang="en-US" dirty="0"/>
          </a:p>
        </p:txBody>
      </p:sp>
      <p:pic>
        <p:nvPicPr>
          <p:cNvPr id="4" name="Picture 3" descr="ParaProfScreenSnapz045.png"/>
          <p:cNvPicPr>
            <a:picLocks noChangeAspect="1"/>
          </p:cNvPicPr>
          <p:nvPr/>
        </p:nvPicPr>
        <p:blipFill rotWithShape="1">
          <a:blip r:embed="rId2">
            <a:extLst>
              <a:ext uri="{28A0092B-C50C-407E-A947-70E740481C1C}">
                <a14:useLocalDpi xmlns:a14="http://schemas.microsoft.com/office/drawing/2010/main" val="0"/>
              </a:ext>
            </a:extLst>
          </a:blip>
          <a:srcRect t="400" b="-318"/>
          <a:stretch/>
        </p:blipFill>
        <p:spPr>
          <a:xfrm>
            <a:off x="3155165" y="2033597"/>
            <a:ext cx="5789833" cy="4191013"/>
          </a:xfrm>
          <a:prstGeom prst="rect">
            <a:avLst/>
          </a:prstGeom>
        </p:spPr>
      </p:pic>
      <p:sp>
        <p:nvSpPr>
          <p:cNvPr id="5" name="Footer Placeholder 2"/>
          <p:cNvSpPr>
            <a:spLocks noGrp="1"/>
          </p:cNvSpPr>
          <p:nvPr>
            <p:ph type="ftr" sz="quarter" idx="11"/>
          </p:nvPr>
        </p:nvSpPr>
        <p:spPr>
          <a:xfrm>
            <a:off x="0" y="6369050"/>
            <a:ext cx="6019800" cy="488950"/>
          </a:xfrm>
        </p:spPr>
        <p:txBody>
          <a:bodyPr/>
          <a:lstStyle/>
          <a:p>
            <a:r>
              <a:rPr lang="en-US" dirty="0" smtClean="0"/>
              <a:t>Parallel Performance Tools: A Short Course, </a:t>
            </a:r>
            <a:r>
              <a:rPr lang="en-US" dirty="0" err="1" smtClean="0"/>
              <a:t>Beihang</a:t>
            </a:r>
            <a:r>
              <a:rPr lang="en-US" dirty="0" smtClean="0"/>
              <a:t> University, December 2-4, 2013</a:t>
            </a:r>
            <a:endParaRPr lang="en-US" dirty="0"/>
          </a:p>
        </p:txBody>
      </p:sp>
      <p:sp>
        <p:nvSpPr>
          <p:cNvPr id="6" name="Slide Number Placeholder 3"/>
          <p:cNvSpPr>
            <a:spLocks noGrp="1"/>
          </p:cNvSpPr>
          <p:nvPr>
            <p:ph type="sldNum" sz="quarter" idx="12"/>
          </p:nvPr>
        </p:nvSpPr>
        <p:spPr>
          <a:xfrm>
            <a:off x="6553200" y="6369050"/>
            <a:ext cx="2133600" cy="488950"/>
          </a:xfrm>
        </p:spPr>
        <p:txBody>
          <a:bodyPr/>
          <a:lstStyle/>
          <a:p>
            <a:fld id="{F8E865A7-7678-F840-B2ED-A6879803B906}" type="slidenum">
              <a:rPr lang="en-US" smtClean="0"/>
              <a:pPr/>
              <a:t>54</a:t>
            </a:fld>
            <a:endParaRPr lang="en-US"/>
          </a:p>
        </p:txBody>
      </p:sp>
    </p:spTree>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blah.png"/>
          <p:cNvPicPr>
            <a:picLocks noChangeAspect="1"/>
          </p:cNvPicPr>
          <p:nvPr/>
        </p:nvPicPr>
        <p:blipFill>
          <a:blip r:embed="rId2"/>
          <a:stretch>
            <a:fillRect/>
          </a:stretch>
        </p:blipFill>
        <p:spPr>
          <a:xfrm>
            <a:off x="4836102" y="2514600"/>
            <a:ext cx="4276332" cy="3229429"/>
          </a:xfrm>
          <a:prstGeom prst="rect">
            <a:avLst/>
          </a:prstGeom>
        </p:spPr>
      </p:pic>
      <p:sp>
        <p:nvSpPr>
          <p:cNvPr id="3" name="Content Placeholder 2"/>
          <p:cNvSpPr>
            <a:spLocks noGrp="1"/>
          </p:cNvSpPr>
          <p:nvPr>
            <p:ph idx="1"/>
          </p:nvPr>
        </p:nvSpPr>
        <p:spPr/>
        <p:txBody>
          <a:bodyPr>
            <a:normAutofit fontScale="92500" lnSpcReduction="20000"/>
          </a:bodyPr>
          <a:lstStyle/>
          <a:p>
            <a:r>
              <a:rPr lang="en-US" dirty="0" smtClean="0"/>
              <a:t>Community Earth System Model (CESM)</a:t>
            </a:r>
          </a:p>
          <a:p>
            <a:r>
              <a:rPr lang="en-US" dirty="0" smtClean="0"/>
              <a:t>Observed performance variability on ORNL Jaguar</a:t>
            </a:r>
          </a:p>
          <a:p>
            <a:pPr lvl="1"/>
            <a:r>
              <a:rPr lang="en-US" dirty="0" smtClean="0"/>
              <a:t>Significant increase in execution time led to failed runs</a:t>
            </a:r>
          </a:p>
          <a:p>
            <a:r>
              <a:rPr lang="en-US" dirty="0" smtClean="0"/>
              <a:t>End-to-end analysis methodology</a:t>
            </a:r>
          </a:p>
          <a:p>
            <a:pPr lvl="1"/>
            <a:r>
              <a:rPr lang="en-US" dirty="0" smtClean="0"/>
              <a:t>Collect information from all</a:t>
            </a:r>
            <a:br>
              <a:rPr lang="en-US" dirty="0" smtClean="0"/>
            </a:br>
            <a:r>
              <a:rPr lang="en-US" dirty="0" smtClean="0"/>
              <a:t>production jobs</a:t>
            </a:r>
          </a:p>
          <a:p>
            <a:pPr lvl="2"/>
            <a:r>
              <a:rPr lang="en-US" dirty="0" smtClean="0"/>
              <a:t>problem/code provenance</a:t>
            </a:r>
          </a:p>
          <a:p>
            <a:pPr lvl="2"/>
            <a:r>
              <a:rPr lang="en-US" dirty="0" smtClean="0"/>
              <a:t>system topology</a:t>
            </a:r>
          </a:p>
          <a:p>
            <a:pPr lvl="2"/>
            <a:r>
              <a:rPr lang="en-US" dirty="0" smtClean="0"/>
              <a:t>system workload</a:t>
            </a:r>
          </a:p>
          <a:p>
            <a:pPr lvl="2"/>
            <a:r>
              <a:rPr lang="en-US" dirty="0" smtClean="0"/>
              <a:t>process node/core mapping</a:t>
            </a:r>
          </a:p>
          <a:p>
            <a:pPr lvl="2"/>
            <a:r>
              <a:rPr lang="en-US" dirty="0" smtClean="0"/>
              <a:t>job progress</a:t>
            </a:r>
          </a:p>
          <a:p>
            <a:pPr lvl="2"/>
            <a:r>
              <a:rPr lang="en-US" dirty="0" smtClean="0"/>
              <a:t>time spent in queue</a:t>
            </a:r>
          </a:p>
          <a:p>
            <a:pPr lvl="2"/>
            <a:r>
              <a:rPr lang="en-US" dirty="0" smtClean="0"/>
              <a:t>pre/post, total</a:t>
            </a:r>
          </a:p>
          <a:p>
            <a:pPr lvl="1"/>
            <a:r>
              <a:rPr lang="en-US" dirty="0" smtClean="0"/>
              <a:t>Load in </a:t>
            </a:r>
            <a:r>
              <a:rPr lang="en-US" dirty="0" err="1" smtClean="0"/>
              <a:t>TAUdb</a:t>
            </a:r>
            <a:r>
              <a:rPr lang="en-US" dirty="0" smtClean="0"/>
              <a:t>, </a:t>
            </a:r>
            <a:r>
              <a:rPr lang="en-US" dirty="0" err="1" smtClean="0"/>
              <a:t>qualtify</a:t>
            </a:r>
            <a:r>
              <a:rPr lang="en-US" dirty="0" smtClean="0"/>
              <a:t> nature of variability and impact</a:t>
            </a:r>
          </a:p>
        </p:txBody>
      </p:sp>
      <p:sp>
        <p:nvSpPr>
          <p:cNvPr id="2" name="Title 1"/>
          <p:cNvSpPr>
            <a:spLocks noGrp="1"/>
          </p:cNvSpPr>
          <p:nvPr>
            <p:ph type="title"/>
          </p:nvPr>
        </p:nvSpPr>
        <p:spPr/>
        <p:txBody>
          <a:bodyPr/>
          <a:lstStyle/>
          <a:p>
            <a:r>
              <a:rPr lang="en-US" smtClean="0"/>
              <a:t>Performance Variability in CESM</a:t>
            </a:r>
            <a:endParaRPr lang="en-US" dirty="0"/>
          </a:p>
        </p:txBody>
      </p:sp>
      <p:sp>
        <p:nvSpPr>
          <p:cNvPr id="5" name="Footer Placeholder 2"/>
          <p:cNvSpPr>
            <a:spLocks noGrp="1"/>
          </p:cNvSpPr>
          <p:nvPr>
            <p:ph type="ftr" sz="quarter" idx="11"/>
          </p:nvPr>
        </p:nvSpPr>
        <p:spPr>
          <a:xfrm>
            <a:off x="0" y="6369050"/>
            <a:ext cx="6019800" cy="488950"/>
          </a:xfrm>
        </p:spPr>
        <p:txBody>
          <a:bodyPr/>
          <a:lstStyle/>
          <a:p>
            <a:r>
              <a:rPr lang="en-US" dirty="0" smtClean="0"/>
              <a:t>Parallel Performance Tools: A Short Course, </a:t>
            </a:r>
            <a:r>
              <a:rPr lang="en-US" dirty="0" err="1" smtClean="0"/>
              <a:t>Beihang</a:t>
            </a:r>
            <a:r>
              <a:rPr lang="en-US" dirty="0" smtClean="0"/>
              <a:t> University, December 2-4, 2013</a:t>
            </a:r>
            <a:endParaRPr lang="en-US" dirty="0"/>
          </a:p>
        </p:txBody>
      </p:sp>
      <p:sp>
        <p:nvSpPr>
          <p:cNvPr id="6" name="Slide Number Placeholder 3"/>
          <p:cNvSpPr>
            <a:spLocks noGrp="1"/>
          </p:cNvSpPr>
          <p:nvPr>
            <p:ph type="sldNum" sz="quarter" idx="12"/>
          </p:nvPr>
        </p:nvSpPr>
        <p:spPr>
          <a:xfrm>
            <a:off x="6553200" y="6369050"/>
            <a:ext cx="2133600" cy="488950"/>
          </a:xfrm>
        </p:spPr>
        <p:txBody>
          <a:bodyPr/>
          <a:lstStyle/>
          <a:p>
            <a:fld id="{F8E865A7-7678-F840-B2ED-A6879803B906}" type="slidenum">
              <a:rPr lang="en-US" smtClean="0"/>
              <a:pPr/>
              <a:t>55</a:t>
            </a:fld>
            <a:endParaRPr lang="en-US"/>
          </a:p>
        </p:txBody>
      </p:sp>
    </p:spTree>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blah.png"/>
          <p:cNvPicPr>
            <a:picLocks noChangeAspect="1"/>
          </p:cNvPicPr>
          <p:nvPr/>
        </p:nvPicPr>
        <p:blipFill>
          <a:blip r:embed="rId2"/>
          <a:stretch>
            <a:fillRect/>
          </a:stretch>
        </p:blipFill>
        <p:spPr>
          <a:xfrm>
            <a:off x="4948465" y="1076485"/>
            <a:ext cx="4134963" cy="2605919"/>
          </a:xfrm>
          <a:prstGeom prst="rect">
            <a:avLst/>
          </a:prstGeom>
        </p:spPr>
      </p:pic>
      <p:sp>
        <p:nvSpPr>
          <p:cNvPr id="5" name="Content Placeholder 4"/>
          <p:cNvSpPr>
            <a:spLocks noGrp="1"/>
          </p:cNvSpPr>
          <p:nvPr>
            <p:ph idx="1"/>
          </p:nvPr>
        </p:nvSpPr>
        <p:spPr>
          <a:xfrm>
            <a:off x="238125" y="1031842"/>
            <a:ext cx="8905875" cy="2879127"/>
          </a:xfrm>
        </p:spPr>
        <p:txBody>
          <a:bodyPr>
            <a:normAutofit fontScale="92500" lnSpcReduction="10000"/>
          </a:bodyPr>
          <a:lstStyle/>
          <a:p>
            <a:r>
              <a:rPr lang="en-US" dirty="0" smtClean="0"/>
              <a:t>4096 processor cores</a:t>
            </a:r>
          </a:p>
          <a:p>
            <a:pPr lvl="1"/>
            <a:r>
              <a:rPr lang="en-US" dirty="0" smtClean="0"/>
              <a:t>6 hour request</a:t>
            </a:r>
          </a:p>
          <a:p>
            <a:pPr lvl="1"/>
            <a:r>
              <a:rPr lang="en-US" dirty="0" smtClean="0"/>
              <a:t>150 simulation days</a:t>
            </a:r>
          </a:p>
          <a:p>
            <a:r>
              <a:rPr lang="en-US" dirty="0" smtClean="0"/>
              <a:t>35 jobs</a:t>
            </a:r>
          </a:p>
          <a:p>
            <a:pPr lvl="1"/>
            <a:r>
              <a:rPr lang="en-US" dirty="0" smtClean="0"/>
              <a:t>May 15 – Jun 29, 2012</a:t>
            </a:r>
          </a:p>
          <a:p>
            <a:pPr lvl="1"/>
            <a:r>
              <a:rPr lang="en-US" dirty="0" smtClean="0"/>
              <a:t>Two of which failed</a:t>
            </a:r>
          </a:p>
        </p:txBody>
      </p:sp>
      <p:sp>
        <p:nvSpPr>
          <p:cNvPr id="2" name="Title 1"/>
          <p:cNvSpPr>
            <a:spLocks noGrp="1"/>
          </p:cNvSpPr>
          <p:nvPr>
            <p:ph type="title"/>
          </p:nvPr>
        </p:nvSpPr>
        <p:spPr/>
        <p:txBody>
          <a:bodyPr/>
          <a:lstStyle/>
          <a:p>
            <a:r>
              <a:rPr lang="en-US" smtClean="0"/>
              <a:t>Example Experiment Case Analysis</a:t>
            </a:r>
            <a:endParaRPr lang="en-US" dirty="0"/>
          </a:p>
        </p:txBody>
      </p:sp>
      <p:pic>
        <p:nvPicPr>
          <p:cNvPr id="9" name="Picture 8" descr="GP_t341f02.F1850r_150_runloop_series_b.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29939" y="3691370"/>
            <a:ext cx="4186633" cy="2570770"/>
          </a:xfrm>
          <a:prstGeom prst="rect">
            <a:avLst/>
          </a:prstGeom>
        </p:spPr>
      </p:pic>
      <p:pic>
        <p:nvPicPr>
          <p:cNvPr id="12" name="Picture 11"/>
          <p:cNvPicPr>
            <a:picLocks noChangeAspect="1"/>
          </p:cNvPicPr>
          <p:nvPr/>
        </p:nvPicPr>
        <p:blipFill rotWithShape="1">
          <a:blip r:embed="rId4"/>
          <a:srcRect l="16932" t="10877" r="17935" b="8709"/>
          <a:stretch/>
        </p:blipFill>
        <p:spPr>
          <a:xfrm>
            <a:off x="2560464" y="4049788"/>
            <a:ext cx="2272424" cy="2205924"/>
          </a:xfrm>
          <a:prstGeom prst="rect">
            <a:avLst/>
          </a:prstGeom>
        </p:spPr>
      </p:pic>
      <p:pic>
        <p:nvPicPr>
          <p:cNvPr id="13" name="Picture 12"/>
          <p:cNvPicPr>
            <a:picLocks noChangeAspect="1"/>
          </p:cNvPicPr>
          <p:nvPr/>
        </p:nvPicPr>
        <p:blipFill rotWithShape="1">
          <a:blip r:embed="rId5"/>
          <a:srcRect l="14213" t="10443" r="15768" b="9143"/>
          <a:stretch/>
        </p:blipFill>
        <p:spPr>
          <a:xfrm>
            <a:off x="84665" y="4049788"/>
            <a:ext cx="2439514" cy="2205924"/>
          </a:xfrm>
          <a:prstGeom prst="rect">
            <a:avLst/>
          </a:prstGeom>
        </p:spPr>
      </p:pic>
      <p:sp>
        <p:nvSpPr>
          <p:cNvPr id="20" name="TextBox 19"/>
          <p:cNvSpPr txBox="1"/>
          <p:nvPr/>
        </p:nvSpPr>
        <p:spPr>
          <a:xfrm>
            <a:off x="2531781" y="3716937"/>
            <a:ext cx="2340613" cy="336765"/>
          </a:xfrm>
          <a:prstGeom prst="rect">
            <a:avLst/>
          </a:prstGeom>
          <a:noFill/>
        </p:spPr>
        <p:txBody>
          <a:bodyPr wrap="none" lIns="91424" tIns="45712" rIns="91424" bIns="45712" rtlCol="0">
            <a:spAutoFit/>
          </a:bodyPr>
          <a:lstStyle/>
          <a:p>
            <a:pPr algn="ctr"/>
            <a:r>
              <a:rPr lang="en-US" sz="1600" dirty="0"/>
              <a:t>Maximum execution time</a:t>
            </a:r>
          </a:p>
        </p:txBody>
      </p:sp>
      <p:sp>
        <p:nvSpPr>
          <p:cNvPr id="21" name="TextBox 20"/>
          <p:cNvSpPr txBox="1"/>
          <p:nvPr/>
        </p:nvSpPr>
        <p:spPr>
          <a:xfrm>
            <a:off x="173521" y="3712101"/>
            <a:ext cx="2306144" cy="336765"/>
          </a:xfrm>
          <a:prstGeom prst="rect">
            <a:avLst/>
          </a:prstGeom>
          <a:noFill/>
        </p:spPr>
        <p:txBody>
          <a:bodyPr wrap="none" lIns="91424" tIns="45712" rIns="91424" bIns="45712" rtlCol="0">
            <a:spAutoFit/>
          </a:bodyPr>
          <a:lstStyle/>
          <a:p>
            <a:pPr algn="ctr"/>
            <a:r>
              <a:rPr lang="en-US" sz="1600" dirty="0"/>
              <a:t>Minimum execution time</a:t>
            </a:r>
          </a:p>
        </p:txBody>
      </p:sp>
      <p:sp>
        <p:nvSpPr>
          <p:cNvPr id="22" name="TextBox 21"/>
          <p:cNvSpPr txBox="1"/>
          <p:nvPr/>
        </p:nvSpPr>
        <p:spPr>
          <a:xfrm>
            <a:off x="5842002" y="5465481"/>
            <a:ext cx="2920909" cy="400110"/>
          </a:xfrm>
          <a:prstGeom prst="rect">
            <a:avLst/>
          </a:prstGeom>
          <a:noFill/>
        </p:spPr>
        <p:txBody>
          <a:bodyPr wrap="none" lIns="91424" tIns="45712" rIns="91424" bIns="45712" rtlCol="0">
            <a:spAutoFit/>
          </a:bodyPr>
          <a:lstStyle/>
          <a:p>
            <a:pPr algn="ctr"/>
            <a:r>
              <a:rPr lang="en-US" sz="2000" dirty="0"/>
              <a:t>High variability intra-run</a:t>
            </a:r>
          </a:p>
        </p:txBody>
      </p:sp>
      <p:sp>
        <p:nvSpPr>
          <p:cNvPr id="11" name="Footer Placeholder 2"/>
          <p:cNvSpPr>
            <a:spLocks noGrp="1"/>
          </p:cNvSpPr>
          <p:nvPr>
            <p:ph type="ftr" sz="quarter" idx="11"/>
          </p:nvPr>
        </p:nvSpPr>
        <p:spPr>
          <a:xfrm>
            <a:off x="0" y="6369050"/>
            <a:ext cx="6019800" cy="488950"/>
          </a:xfrm>
        </p:spPr>
        <p:txBody>
          <a:bodyPr/>
          <a:lstStyle/>
          <a:p>
            <a:r>
              <a:rPr lang="en-US" dirty="0" smtClean="0"/>
              <a:t>Parallel Performance Tools: A Short Course, </a:t>
            </a:r>
            <a:r>
              <a:rPr lang="en-US" dirty="0" err="1" smtClean="0"/>
              <a:t>Beihang</a:t>
            </a:r>
            <a:r>
              <a:rPr lang="en-US" dirty="0" smtClean="0"/>
              <a:t> University, December 2-4, 2013</a:t>
            </a:r>
            <a:endParaRPr lang="en-US" dirty="0"/>
          </a:p>
        </p:txBody>
      </p:sp>
      <p:sp>
        <p:nvSpPr>
          <p:cNvPr id="14" name="Slide Number Placeholder 3"/>
          <p:cNvSpPr>
            <a:spLocks noGrp="1"/>
          </p:cNvSpPr>
          <p:nvPr>
            <p:ph type="sldNum" sz="quarter" idx="12"/>
          </p:nvPr>
        </p:nvSpPr>
        <p:spPr>
          <a:xfrm>
            <a:off x="6553200" y="6369050"/>
            <a:ext cx="2133600" cy="488950"/>
          </a:xfrm>
        </p:spPr>
        <p:txBody>
          <a:bodyPr/>
          <a:lstStyle/>
          <a:p>
            <a:fld id="{F8E865A7-7678-F840-B2ED-A6879803B906}" type="slidenum">
              <a:rPr lang="en-US" smtClean="0"/>
              <a:pPr/>
              <a:t>56</a:t>
            </a:fld>
            <a:endParaRPr lang="en-US"/>
          </a:p>
        </p:txBody>
      </p:sp>
    </p:spTree>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TAUdb and CCSM Data – Mismatched Nodes</a:t>
            </a:r>
            <a:endParaRPr lang="en-US" dirty="0"/>
          </a:p>
        </p:txBody>
      </p:sp>
      <p:pic>
        <p:nvPicPr>
          <p:cNvPr id="4" name="Picture 3" descr="Mail Attachmen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1661" y="1125642"/>
            <a:ext cx="4104389" cy="2535064"/>
          </a:xfrm>
          <a:prstGeom prst="rect">
            <a:avLst/>
          </a:prstGeom>
        </p:spPr>
      </p:pic>
      <p:pic>
        <p:nvPicPr>
          <p:cNvPr id="5" name="Picture 4" descr="Mail Attachmen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28942" y="3582752"/>
            <a:ext cx="4321802" cy="2669348"/>
          </a:xfrm>
          <a:prstGeom prst="rect">
            <a:avLst/>
          </a:prstGeom>
        </p:spPr>
      </p:pic>
      <p:pic>
        <p:nvPicPr>
          <p:cNvPr id="8" name="Picture 7" descr="fastest-3d-ztorus.png"/>
          <p:cNvPicPr>
            <a:picLocks noChangeAspect="1"/>
          </p:cNvPicPr>
          <p:nvPr/>
        </p:nvPicPr>
        <p:blipFill rotWithShape="1">
          <a:blip r:embed="rId4">
            <a:extLst>
              <a:ext uri="{28A0092B-C50C-407E-A947-70E740481C1C}">
                <a14:useLocalDpi xmlns:a14="http://schemas.microsoft.com/office/drawing/2010/main" val="0"/>
              </a:ext>
            </a:extLst>
          </a:blip>
          <a:srcRect t="32185"/>
          <a:stretch/>
        </p:blipFill>
        <p:spPr>
          <a:xfrm>
            <a:off x="901017" y="3880740"/>
            <a:ext cx="2743200" cy="2087731"/>
          </a:xfrm>
          <a:prstGeom prst="rect">
            <a:avLst/>
          </a:prstGeom>
        </p:spPr>
      </p:pic>
      <p:pic>
        <p:nvPicPr>
          <p:cNvPr id="9" name="Picture 8" descr="slowest-3d-ztorus.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81696" y="1149618"/>
            <a:ext cx="2546431" cy="1955501"/>
          </a:xfrm>
          <a:prstGeom prst="rect">
            <a:avLst/>
          </a:prstGeom>
        </p:spPr>
      </p:pic>
      <p:sp>
        <p:nvSpPr>
          <p:cNvPr id="10" name="TextBox 9"/>
          <p:cNvSpPr txBox="1"/>
          <p:nvPr/>
        </p:nvSpPr>
        <p:spPr>
          <a:xfrm>
            <a:off x="5683244" y="3050155"/>
            <a:ext cx="2626783" cy="369316"/>
          </a:xfrm>
          <a:prstGeom prst="rect">
            <a:avLst/>
          </a:prstGeom>
          <a:noFill/>
        </p:spPr>
        <p:txBody>
          <a:bodyPr wrap="square" lIns="91424" tIns="45712" rIns="91424" bIns="45712" rtlCol="0">
            <a:spAutoFit/>
          </a:bodyPr>
          <a:lstStyle/>
          <a:p>
            <a:r>
              <a:rPr lang="en-US" dirty="0" smtClean="0"/>
              <a:t>Slowest – 272 unmatched</a:t>
            </a:r>
          </a:p>
        </p:txBody>
      </p:sp>
      <p:sp>
        <p:nvSpPr>
          <p:cNvPr id="11" name="TextBox 10"/>
          <p:cNvSpPr txBox="1"/>
          <p:nvPr/>
        </p:nvSpPr>
        <p:spPr>
          <a:xfrm>
            <a:off x="1029988" y="5891677"/>
            <a:ext cx="2375015" cy="369316"/>
          </a:xfrm>
          <a:prstGeom prst="rect">
            <a:avLst/>
          </a:prstGeom>
          <a:noFill/>
        </p:spPr>
        <p:txBody>
          <a:bodyPr wrap="square" lIns="91424" tIns="45712" rIns="91424" bIns="45712" rtlCol="0">
            <a:spAutoFit/>
          </a:bodyPr>
          <a:lstStyle/>
          <a:p>
            <a:r>
              <a:rPr lang="en-US" dirty="0" smtClean="0"/>
              <a:t>Fastest – 0 unmatched</a:t>
            </a:r>
          </a:p>
        </p:txBody>
      </p:sp>
      <p:sp>
        <p:nvSpPr>
          <p:cNvPr id="12" name="TextBox 11"/>
          <p:cNvSpPr txBox="1"/>
          <p:nvPr/>
        </p:nvSpPr>
        <p:spPr>
          <a:xfrm>
            <a:off x="1318574" y="5568359"/>
            <a:ext cx="2315024" cy="400110"/>
          </a:xfrm>
          <a:prstGeom prst="rect">
            <a:avLst/>
          </a:prstGeom>
          <a:noFill/>
        </p:spPr>
        <p:txBody>
          <a:bodyPr wrap="none" lIns="91424" tIns="45712" rIns="91424" bIns="45712" rtlCol="0">
            <a:spAutoFit/>
          </a:bodyPr>
          <a:lstStyle/>
          <a:p>
            <a:r>
              <a:rPr lang="en-US" sz="2000" dirty="0">
                <a:solidFill>
                  <a:srgbClr val="FFFFFF"/>
                </a:solidFill>
              </a:rPr>
              <a:t>4:14:08 (</a:t>
            </a:r>
            <a:r>
              <a:rPr lang="en-US" sz="2000" dirty="0" err="1">
                <a:solidFill>
                  <a:srgbClr val="FFFFFF"/>
                </a:solidFill>
              </a:rPr>
              <a:t>hh:mm:ss</a:t>
            </a:r>
            <a:r>
              <a:rPr lang="en-US" sz="2000" dirty="0">
                <a:solidFill>
                  <a:srgbClr val="FFFFFF"/>
                </a:solidFill>
              </a:rPr>
              <a:t>)</a:t>
            </a:r>
          </a:p>
        </p:txBody>
      </p:sp>
      <p:sp>
        <p:nvSpPr>
          <p:cNvPr id="13" name="TextBox 12"/>
          <p:cNvSpPr txBox="1"/>
          <p:nvPr/>
        </p:nvSpPr>
        <p:spPr>
          <a:xfrm>
            <a:off x="5811029" y="2708078"/>
            <a:ext cx="2315024" cy="400110"/>
          </a:xfrm>
          <a:prstGeom prst="rect">
            <a:avLst/>
          </a:prstGeom>
          <a:noFill/>
        </p:spPr>
        <p:txBody>
          <a:bodyPr wrap="none" lIns="91424" tIns="45712" rIns="91424" bIns="45712" rtlCol="0">
            <a:spAutoFit/>
          </a:bodyPr>
          <a:lstStyle/>
          <a:p>
            <a:r>
              <a:rPr lang="en-US" sz="2000" dirty="0">
                <a:solidFill>
                  <a:srgbClr val="FFFFFF"/>
                </a:solidFill>
              </a:rPr>
              <a:t>5:35:50 (</a:t>
            </a:r>
            <a:r>
              <a:rPr lang="en-US" sz="2000" dirty="0" err="1">
                <a:solidFill>
                  <a:srgbClr val="FFFFFF"/>
                </a:solidFill>
              </a:rPr>
              <a:t>hh:mm:ss</a:t>
            </a:r>
            <a:r>
              <a:rPr lang="en-US" sz="2000" dirty="0">
                <a:solidFill>
                  <a:srgbClr val="FFFFFF"/>
                </a:solidFill>
              </a:rPr>
              <a:t>)</a:t>
            </a:r>
          </a:p>
        </p:txBody>
      </p:sp>
      <p:sp>
        <p:nvSpPr>
          <p:cNvPr id="14" name="Footer Placeholder 2"/>
          <p:cNvSpPr>
            <a:spLocks noGrp="1"/>
          </p:cNvSpPr>
          <p:nvPr>
            <p:ph type="ftr" sz="quarter" idx="11"/>
          </p:nvPr>
        </p:nvSpPr>
        <p:spPr>
          <a:xfrm>
            <a:off x="0" y="6369050"/>
            <a:ext cx="6019800" cy="488950"/>
          </a:xfrm>
        </p:spPr>
        <p:txBody>
          <a:bodyPr/>
          <a:lstStyle/>
          <a:p>
            <a:r>
              <a:rPr lang="en-US" dirty="0" smtClean="0"/>
              <a:t>Parallel Performance Tools: A Short Course, </a:t>
            </a:r>
            <a:r>
              <a:rPr lang="en-US" dirty="0" err="1" smtClean="0"/>
              <a:t>Beihang</a:t>
            </a:r>
            <a:r>
              <a:rPr lang="en-US" dirty="0" smtClean="0"/>
              <a:t> University, December 2-4, 2013</a:t>
            </a:r>
            <a:endParaRPr lang="en-US" dirty="0"/>
          </a:p>
        </p:txBody>
      </p:sp>
      <p:sp>
        <p:nvSpPr>
          <p:cNvPr id="15" name="Slide Number Placeholder 3"/>
          <p:cNvSpPr>
            <a:spLocks noGrp="1"/>
          </p:cNvSpPr>
          <p:nvPr>
            <p:ph type="sldNum" sz="quarter" idx="12"/>
          </p:nvPr>
        </p:nvSpPr>
        <p:spPr>
          <a:xfrm>
            <a:off x="6553200" y="6369050"/>
            <a:ext cx="2133600" cy="488950"/>
          </a:xfrm>
        </p:spPr>
        <p:txBody>
          <a:bodyPr/>
          <a:lstStyle/>
          <a:p>
            <a:fld id="{F8E865A7-7678-F840-B2ED-A6879803B906}" type="slidenum">
              <a:rPr lang="en-US" smtClean="0"/>
              <a:pPr/>
              <a:t>57</a:t>
            </a:fld>
            <a:endParaRPr lang="en-US"/>
          </a:p>
        </p:txBody>
      </p:sp>
    </p:spTree>
    <p:extLst>
      <p:ext uri="{BB962C8B-B14F-4D97-AF65-F5344CB8AC3E}">
        <p14:creationId xmlns:p14="http://schemas.microsoft.com/office/powerpoint/2010/main" val="1068339445"/>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Extents of Gemini Network Matter</a:t>
            </a:r>
            <a:endParaRPr lang="en-US" dirty="0"/>
          </a:p>
        </p:txBody>
      </p:sp>
      <p:grpSp>
        <p:nvGrpSpPr>
          <p:cNvPr id="11" name="Group 10"/>
          <p:cNvGrpSpPr/>
          <p:nvPr/>
        </p:nvGrpSpPr>
        <p:grpSpPr>
          <a:xfrm>
            <a:off x="331297" y="1095071"/>
            <a:ext cx="8424399" cy="5150702"/>
            <a:chOff x="130631" y="943419"/>
            <a:chExt cx="8882740" cy="5486400"/>
          </a:xfrm>
        </p:grpSpPr>
        <p:pic>
          <p:nvPicPr>
            <p:cNvPr id="5" name="Picture 4" descr="spread_x.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631" y="943419"/>
              <a:ext cx="4441371" cy="2743200"/>
            </a:xfrm>
            <a:prstGeom prst="rect">
              <a:avLst/>
            </a:prstGeom>
          </p:spPr>
        </p:pic>
        <p:pic>
          <p:nvPicPr>
            <p:cNvPr id="6" name="Picture 5" descr="spready.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0" y="943419"/>
              <a:ext cx="4441371" cy="2743200"/>
            </a:xfrm>
            <a:prstGeom prst="rect">
              <a:avLst/>
            </a:prstGeom>
          </p:spPr>
        </p:pic>
        <p:pic>
          <p:nvPicPr>
            <p:cNvPr id="7" name="Picture 6" descr="spreadz.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0631" y="3686619"/>
              <a:ext cx="4441371" cy="2743200"/>
            </a:xfrm>
            <a:prstGeom prst="rect">
              <a:avLst/>
            </a:prstGeom>
          </p:spPr>
        </p:pic>
        <p:pic>
          <p:nvPicPr>
            <p:cNvPr id="8" name="Picture 7" descr="cubespace.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72000" y="3686619"/>
              <a:ext cx="4441371" cy="2743200"/>
            </a:xfrm>
            <a:prstGeom prst="rect">
              <a:avLst/>
            </a:prstGeom>
          </p:spPr>
        </p:pic>
      </p:grpSp>
      <p:sp>
        <p:nvSpPr>
          <p:cNvPr id="9" name="Footer Placeholder 2"/>
          <p:cNvSpPr>
            <a:spLocks noGrp="1"/>
          </p:cNvSpPr>
          <p:nvPr>
            <p:ph type="ftr" sz="quarter" idx="11"/>
          </p:nvPr>
        </p:nvSpPr>
        <p:spPr>
          <a:xfrm>
            <a:off x="0" y="6369050"/>
            <a:ext cx="6019800" cy="488950"/>
          </a:xfrm>
        </p:spPr>
        <p:txBody>
          <a:bodyPr/>
          <a:lstStyle/>
          <a:p>
            <a:r>
              <a:rPr lang="en-US" dirty="0" smtClean="0"/>
              <a:t>Parallel Performance Tools: A Short Course, </a:t>
            </a:r>
            <a:r>
              <a:rPr lang="en-US" dirty="0" err="1" smtClean="0"/>
              <a:t>Beihang</a:t>
            </a:r>
            <a:r>
              <a:rPr lang="en-US" dirty="0" smtClean="0"/>
              <a:t> University, December 2-4, 2013</a:t>
            </a:r>
            <a:endParaRPr lang="en-US" dirty="0"/>
          </a:p>
        </p:txBody>
      </p:sp>
      <p:sp>
        <p:nvSpPr>
          <p:cNvPr id="10" name="Slide Number Placeholder 3"/>
          <p:cNvSpPr>
            <a:spLocks noGrp="1"/>
          </p:cNvSpPr>
          <p:nvPr>
            <p:ph type="sldNum" sz="quarter" idx="12"/>
          </p:nvPr>
        </p:nvSpPr>
        <p:spPr>
          <a:xfrm>
            <a:off x="6553200" y="6369050"/>
            <a:ext cx="2133600" cy="488950"/>
          </a:xfrm>
        </p:spPr>
        <p:txBody>
          <a:bodyPr/>
          <a:lstStyle/>
          <a:p>
            <a:fld id="{F8E865A7-7678-F840-B2ED-A6879803B906}" type="slidenum">
              <a:rPr lang="en-US" smtClean="0"/>
              <a:pPr/>
              <a:t>58</a:t>
            </a:fld>
            <a:endParaRPr lang="en-US"/>
          </a:p>
        </p:txBody>
      </p:sp>
    </p:spTree>
    <p:extLst>
      <p:ext uri="{BB962C8B-B14F-4D97-AF65-F5344CB8AC3E}">
        <p14:creationId xmlns:p14="http://schemas.microsoft.com/office/powerpoint/2010/main" val="2454094079"/>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MPI Rank Placement Matters Too</a:t>
            </a:r>
            <a:endParaRPr lang="en-US" dirty="0"/>
          </a:p>
        </p:txBody>
      </p:sp>
      <p:grpSp>
        <p:nvGrpSpPr>
          <p:cNvPr id="16" name="Group 15"/>
          <p:cNvGrpSpPr/>
          <p:nvPr/>
        </p:nvGrpSpPr>
        <p:grpSpPr>
          <a:xfrm>
            <a:off x="353542" y="1050384"/>
            <a:ext cx="8278562" cy="5291988"/>
            <a:chOff x="289120" y="967566"/>
            <a:chExt cx="8852025" cy="5629029"/>
          </a:xfrm>
        </p:grpSpPr>
        <p:pic>
          <p:nvPicPr>
            <p:cNvPr id="4" name="Picture 3" descr="fastest-cube-mpirank.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9120" y="967566"/>
              <a:ext cx="2444360" cy="2743200"/>
            </a:xfrm>
            <a:prstGeom prst="rect">
              <a:avLst/>
            </a:prstGeom>
          </p:spPr>
        </p:pic>
        <p:pic>
          <p:nvPicPr>
            <p:cNvPr id="5" name="Picture 4" descr="fastest-ztorus-mpirank.png"/>
            <p:cNvPicPr>
              <a:picLocks noChangeAspect="1"/>
            </p:cNvPicPr>
            <p:nvPr/>
          </p:nvPicPr>
          <p:blipFill rotWithShape="1">
            <a:blip r:embed="rId3">
              <a:extLst>
                <a:ext uri="{28A0092B-C50C-407E-A947-70E740481C1C}">
                  <a14:useLocalDpi xmlns:a14="http://schemas.microsoft.com/office/drawing/2010/main" val="0"/>
                </a:ext>
              </a:extLst>
            </a:blip>
            <a:srcRect t="38798" r="14487"/>
            <a:stretch/>
          </p:blipFill>
          <p:spPr>
            <a:xfrm>
              <a:off x="893933" y="3786356"/>
              <a:ext cx="3415353" cy="2743200"/>
            </a:xfrm>
            <a:prstGeom prst="rect">
              <a:avLst/>
            </a:prstGeom>
          </p:spPr>
        </p:pic>
        <p:pic>
          <p:nvPicPr>
            <p:cNvPr id="6" name="Picture 5" descr="slowest-cube-mpirank.png"/>
            <p:cNvPicPr>
              <a:picLocks noChangeAspect="1"/>
            </p:cNvPicPr>
            <p:nvPr/>
          </p:nvPicPr>
          <p:blipFill rotWithShape="1">
            <a:blip r:embed="rId4">
              <a:extLst>
                <a:ext uri="{28A0092B-C50C-407E-A947-70E740481C1C}">
                  <a14:useLocalDpi xmlns:a14="http://schemas.microsoft.com/office/drawing/2010/main" val="0"/>
                </a:ext>
              </a:extLst>
            </a:blip>
            <a:srcRect b="12924"/>
            <a:stretch/>
          </p:blipFill>
          <p:spPr>
            <a:xfrm>
              <a:off x="4751166" y="967566"/>
              <a:ext cx="2437553" cy="2743200"/>
            </a:xfrm>
            <a:prstGeom prst="rect">
              <a:avLst/>
            </a:prstGeom>
          </p:spPr>
        </p:pic>
        <p:pic>
          <p:nvPicPr>
            <p:cNvPr id="7" name="Picture 6" descr="slowest-ztorus-mpirank.png"/>
            <p:cNvPicPr>
              <a:picLocks noChangeAspect="1"/>
            </p:cNvPicPr>
            <p:nvPr/>
          </p:nvPicPr>
          <p:blipFill rotWithShape="1">
            <a:blip r:embed="rId5">
              <a:extLst>
                <a:ext uri="{28A0092B-C50C-407E-A947-70E740481C1C}">
                  <a14:useLocalDpi xmlns:a14="http://schemas.microsoft.com/office/drawing/2010/main" val="0"/>
                </a:ext>
              </a:extLst>
            </a:blip>
            <a:srcRect t="12485" b="11681"/>
            <a:stretch/>
          </p:blipFill>
          <p:spPr>
            <a:xfrm>
              <a:off x="5969941" y="3840026"/>
              <a:ext cx="2798935" cy="2743200"/>
            </a:xfrm>
            <a:prstGeom prst="rect">
              <a:avLst/>
            </a:prstGeom>
          </p:spPr>
        </p:pic>
        <p:sp>
          <p:nvSpPr>
            <p:cNvPr id="3" name="TextBox 2"/>
            <p:cNvSpPr txBox="1"/>
            <p:nvPr/>
          </p:nvSpPr>
          <p:spPr>
            <a:xfrm>
              <a:off x="2733482" y="1874659"/>
              <a:ext cx="1901031" cy="982119"/>
            </a:xfrm>
            <a:prstGeom prst="rect">
              <a:avLst/>
            </a:prstGeom>
            <a:noFill/>
          </p:spPr>
          <p:txBody>
            <a:bodyPr wrap="square" lIns="91424" tIns="45712" rIns="91424" bIns="45712" rtlCol="0">
              <a:spAutoFit/>
            </a:bodyPr>
            <a:lstStyle/>
            <a:p>
              <a:r>
                <a:rPr lang="en-US" dirty="0" smtClean="0"/>
                <a:t>Fastest case:</a:t>
              </a:r>
            </a:p>
            <a:p>
              <a:r>
                <a:rPr lang="en-US" dirty="0" smtClean="0"/>
                <a:t>4:14:08</a:t>
              </a:r>
            </a:p>
            <a:p>
              <a:r>
                <a:rPr lang="en-US" dirty="0" smtClean="0"/>
                <a:t>(</a:t>
              </a:r>
              <a:r>
                <a:rPr lang="en-US" dirty="0" err="1" smtClean="0"/>
                <a:t>hh:mm:ss</a:t>
              </a:r>
              <a:r>
                <a:rPr lang="en-US" dirty="0" smtClean="0"/>
                <a:t>)</a:t>
              </a:r>
              <a:endParaRPr lang="en-US" dirty="0"/>
            </a:p>
          </p:txBody>
        </p:sp>
        <p:sp>
          <p:nvSpPr>
            <p:cNvPr id="8" name="TextBox 7"/>
            <p:cNvSpPr txBox="1"/>
            <p:nvPr/>
          </p:nvSpPr>
          <p:spPr>
            <a:xfrm>
              <a:off x="7188717" y="2027059"/>
              <a:ext cx="1952428" cy="982119"/>
            </a:xfrm>
            <a:prstGeom prst="rect">
              <a:avLst/>
            </a:prstGeom>
            <a:noFill/>
          </p:spPr>
          <p:txBody>
            <a:bodyPr wrap="square" lIns="91424" tIns="45712" rIns="91424" bIns="45712" rtlCol="0">
              <a:spAutoFit/>
            </a:bodyPr>
            <a:lstStyle/>
            <a:p>
              <a:r>
                <a:rPr lang="en-US" dirty="0" smtClean="0"/>
                <a:t>Slowest case:</a:t>
              </a:r>
            </a:p>
            <a:p>
              <a:r>
                <a:rPr lang="en-US" dirty="0" smtClean="0"/>
                <a:t>5:35:50</a:t>
              </a:r>
            </a:p>
            <a:p>
              <a:r>
                <a:rPr lang="en-US" dirty="0"/>
                <a:t>(</a:t>
              </a:r>
              <a:r>
                <a:rPr lang="en-US" dirty="0" err="1" smtClean="0"/>
                <a:t>hh:mm:ss</a:t>
              </a:r>
              <a:r>
                <a:rPr lang="en-US" dirty="0" smtClean="0"/>
                <a:t>)</a:t>
              </a:r>
              <a:endParaRPr lang="en-US" dirty="0"/>
            </a:p>
          </p:txBody>
        </p:sp>
        <p:sp>
          <p:nvSpPr>
            <p:cNvPr id="10" name="TextBox 9"/>
            <p:cNvSpPr txBox="1"/>
            <p:nvPr/>
          </p:nvSpPr>
          <p:spPr>
            <a:xfrm>
              <a:off x="299098" y="3298559"/>
              <a:ext cx="1370003" cy="425575"/>
            </a:xfrm>
            <a:prstGeom prst="rect">
              <a:avLst/>
            </a:prstGeom>
            <a:noFill/>
          </p:spPr>
          <p:txBody>
            <a:bodyPr wrap="square" lIns="91424" tIns="45712" rIns="91424" bIns="45712" rtlCol="0">
              <a:spAutoFit/>
            </a:bodyPr>
            <a:lstStyle/>
            <a:p>
              <a:r>
                <a:rPr lang="en-US" sz="2000" dirty="0">
                  <a:solidFill>
                    <a:schemeClr val="bg1"/>
                  </a:solidFill>
                </a:rPr>
                <a:t>Cube View</a:t>
              </a:r>
            </a:p>
          </p:txBody>
        </p:sp>
        <p:sp>
          <p:nvSpPr>
            <p:cNvPr id="11" name="TextBox 10"/>
            <p:cNvSpPr txBox="1"/>
            <p:nvPr/>
          </p:nvSpPr>
          <p:spPr>
            <a:xfrm>
              <a:off x="907546" y="6117350"/>
              <a:ext cx="2988799" cy="425574"/>
            </a:xfrm>
            <a:prstGeom prst="rect">
              <a:avLst/>
            </a:prstGeom>
            <a:noFill/>
          </p:spPr>
          <p:txBody>
            <a:bodyPr wrap="square" lIns="91424" tIns="45712" rIns="91424" bIns="45712" rtlCol="0">
              <a:spAutoFit/>
            </a:bodyPr>
            <a:lstStyle/>
            <a:p>
              <a:r>
                <a:rPr lang="en-US" sz="2000" dirty="0">
                  <a:solidFill>
                    <a:schemeClr val="bg1"/>
                  </a:solidFill>
                </a:rPr>
                <a:t>Z-connected torus view</a:t>
              </a:r>
            </a:p>
          </p:txBody>
        </p:sp>
        <p:sp>
          <p:nvSpPr>
            <p:cNvPr id="12" name="TextBox 11"/>
            <p:cNvSpPr txBox="1"/>
            <p:nvPr/>
          </p:nvSpPr>
          <p:spPr>
            <a:xfrm>
              <a:off x="4766433" y="3298560"/>
              <a:ext cx="1370003" cy="425575"/>
            </a:xfrm>
            <a:prstGeom prst="rect">
              <a:avLst/>
            </a:prstGeom>
            <a:noFill/>
          </p:spPr>
          <p:txBody>
            <a:bodyPr wrap="square" lIns="91424" tIns="45712" rIns="91424" bIns="45712" rtlCol="0">
              <a:spAutoFit/>
            </a:bodyPr>
            <a:lstStyle/>
            <a:p>
              <a:r>
                <a:rPr lang="en-US" sz="2000" dirty="0">
                  <a:solidFill>
                    <a:schemeClr val="bg1"/>
                  </a:solidFill>
                </a:rPr>
                <a:t>Cube View</a:t>
              </a:r>
            </a:p>
          </p:txBody>
        </p:sp>
        <p:sp>
          <p:nvSpPr>
            <p:cNvPr id="13" name="TextBox 12"/>
            <p:cNvSpPr txBox="1"/>
            <p:nvPr/>
          </p:nvSpPr>
          <p:spPr>
            <a:xfrm>
              <a:off x="5983998" y="6171021"/>
              <a:ext cx="2881620" cy="425574"/>
            </a:xfrm>
            <a:prstGeom prst="rect">
              <a:avLst/>
            </a:prstGeom>
            <a:noFill/>
          </p:spPr>
          <p:txBody>
            <a:bodyPr wrap="square" lIns="91424" tIns="45712" rIns="91424" bIns="45712" rtlCol="0">
              <a:spAutoFit/>
            </a:bodyPr>
            <a:lstStyle/>
            <a:p>
              <a:r>
                <a:rPr lang="en-US" sz="2000" dirty="0">
                  <a:solidFill>
                    <a:schemeClr val="bg1"/>
                  </a:solidFill>
                </a:rPr>
                <a:t>Z-connected torus view</a:t>
              </a:r>
            </a:p>
          </p:txBody>
        </p:sp>
      </p:grpSp>
      <p:sp>
        <p:nvSpPr>
          <p:cNvPr id="14" name="Footer Placeholder 2"/>
          <p:cNvSpPr>
            <a:spLocks noGrp="1"/>
          </p:cNvSpPr>
          <p:nvPr>
            <p:ph type="ftr" sz="quarter" idx="11"/>
          </p:nvPr>
        </p:nvSpPr>
        <p:spPr>
          <a:xfrm>
            <a:off x="0" y="6369050"/>
            <a:ext cx="6019800" cy="488950"/>
          </a:xfrm>
        </p:spPr>
        <p:txBody>
          <a:bodyPr/>
          <a:lstStyle/>
          <a:p>
            <a:r>
              <a:rPr lang="en-US" dirty="0" smtClean="0"/>
              <a:t>Parallel Performance Tools: A Short Course, </a:t>
            </a:r>
            <a:r>
              <a:rPr lang="en-US" dirty="0" err="1" smtClean="0"/>
              <a:t>Beihang</a:t>
            </a:r>
            <a:r>
              <a:rPr lang="en-US" dirty="0" smtClean="0"/>
              <a:t> University, December 2-4, 2013</a:t>
            </a:r>
            <a:endParaRPr lang="en-US" dirty="0"/>
          </a:p>
        </p:txBody>
      </p:sp>
      <p:sp>
        <p:nvSpPr>
          <p:cNvPr id="15" name="Slide Number Placeholder 3"/>
          <p:cNvSpPr>
            <a:spLocks noGrp="1"/>
          </p:cNvSpPr>
          <p:nvPr>
            <p:ph type="sldNum" sz="quarter" idx="12"/>
          </p:nvPr>
        </p:nvSpPr>
        <p:spPr>
          <a:xfrm>
            <a:off x="6553200" y="6369050"/>
            <a:ext cx="2133600" cy="488950"/>
          </a:xfrm>
        </p:spPr>
        <p:txBody>
          <a:bodyPr/>
          <a:lstStyle/>
          <a:p>
            <a:fld id="{F8E865A7-7678-F840-B2ED-A6879803B906}" type="slidenum">
              <a:rPr lang="en-US" smtClean="0"/>
              <a:pPr/>
              <a:t>59</a:t>
            </a:fld>
            <a:endParaRPr lang="en-US"/>
          </a:p>
        </p:txBody>
      </p:sp>
    </p:spTree>
    <p:extLst>
      <p:ext uri="{BB962C8B-B14F-4D97-AF65-F5344CB8AC3E}">
        <p14:creationId xmlns:p14="http://schemas.microsoft.com/office/powerpoint/2010/main" val="2201289829"/>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1026"/>
          <p:cNvSpPr>
            <a:spLocks noGrp="1" noChangeArrowheads="1"/>
          </p:cNvSpPr>
          <p:nvPr>
            <p:ph type="title"/>
          </p:nvPr>
        </p:nvSpPr>
        <p:spPr/>
        <p:txBody>
          <a:bodyPr>
            <a:normAutofit fontScale="90000"/>
          </a:bodyPr>
          <a:lstStyle/>
          <a:p>
            <a:r>
              <a:rPr lang="en-US" dirty="0">
                <a:ea typeface="ＭＳ Ｐゴシック" charset="-128"/>
                <a:cs typeface="ＭＳ Ｐゴシック" charset="-128"/>
              </a:rPr>
              <a:t>S3D Total Runtime Breakdown by Events (Jaguar)</a:t>
            </a:r>
          </a:p>
        </p:txBody>
      </p:sp>
      <p:sp>
        <p:nvSpPr>
          <p:cNvPr id="6" name="Footer Placeholder 2"/>
          <p:cNvSpPr>
            <a:spLocks noGrp="1"/>
          </p:cNvSpPr>
          <p:nvPr>
            <p:ph type="ftr" sz="quarter" idx="11"/>
          </p:nvPr>
        </p:nvSpPr>
        <p:spPr>
          <a:xfrm>
            <a:off x="0" y="6369050"/>
            <a:ext cx="6019800" cy="488950"/>
          </a:xfrm>
        </p:spPr>
        <p:txBody>
          <a:bodyPr/>
          <a:lstStyle/>
          <a:p>
            <a:r>
              <a:rPr lang="en-US" dirty="0" smtClean="0"/>
              <a:t>Parallel Performance Tools: A Short Course, </a:t>
            </a:r>
            <a:r>
              <a:rPr lang="en-US" dirty="0" err="1" smtClean="0"/>
              <a:t>Beihang</a:t>
            </a:r>
            <a:r>
              <a:rPr lang="en-US" dirty="0" smtClean="0"/>
              <a:t> University, December 2-4, 2013</a:t>
            </a:r>
            <a:endParaRPr lang="en-US" dirty="0"/>
          </a:p>
        </p:txBody>
      </p:sp>
      <p:sp>
        <p:nvSpPr>
          <p:cNvPr id="7" name="Slide Number Placeholder 3"/>
          <p:cNvSpPr>
            <a:spLocks noGrp="1"/>
          </p:cNvSpPr>
          <p:nvPr>
            <p:ph type="sldNum" sz="quarter" idx="12"/>
          </p:nvPr>
        </p:nvSpPr>
        <p:spPr>
          <a:xfrm>
            <a:off x="6553200" y="6369050"/>
            <a:ext cx="2133600" cy="488950"/>
          </a:xfrm>
        </p:spPr>
        <p:txBody>
          <a:bodyPr/>
          <a:lstStyle/>
          <a:p>
            <a:fld id="{F8E865A7-7678-F840-B2ED-A6879803B906}" type="slidenum">
              <a:rPr lang="en-US" smtClean="0"/>
              <a:pPr/>
              <a:t>6</a:t>
            </a:fld>
            <a:endParaRPr lang="en-US"/>
          </a:p>
        </p:txBody>
      </p:sp>
      <p:grpSp>
        <p:nvGrpSpPr>
          <p:cNvPr id="11" name="Group 10"/>
          <p:cNvGrpSpPr>
            <a:grpSpLocks noChangeAspect="1"/>
          </p:cNvGrpSpPr>
          <p:nvPr/>
        </p:nvGrpSpPr>
        <p:grpSpPr>
          <a:xfrm>
            <a:off x="381000" y="847852"/>
            <a:ext cx="8682735" cy="5430835"/>
            <a:chOff x="381000" y="847852"/>
            <a:chExt cx="8512484" cy="5324348"/>
          </a:xfrm>
        </p:grpSpPr>
        <p:grpSp>
          <p:nvGrpSpPr>
            <p:cNvPr id="5" name="Group 4"/>
            <p:cNvGrpSpPr>
              <a:grpSpLocks noChangeAspect="1"/>
            </p:cNvGrpSpPr>
            <p:nvPr/>
          </p:nvGrpSpPr>
          <p:grpSpPr>
            <a:xfrm>
              <a:off x="381000" y="847852"/>
              <a:ext cx="7795514" cy="5324348"/>
              <a:chOff x="425450" y="962025"/>
              <a:chExt cx="8293100" cy="5664200"/>
            </a:xfrm>
          </p:grpSpPr>
          <p:pic>
            <p:nvPicPr>
              <p:cNvPr id="97281" name="Picture 4"/>
              <p:cNvPicPr>
                <a:picLocks noChangeAspect="1"/>
              </p:cNvPicPr>
              <p:nvPr/>
            </p:nvPicPr>
            <p:blipFill>
              <a:blip r:embed="rId2"/>
              <a:srcRect/>
              <a:stretch>
                <a:fillRect/>
              </a:stretch>
            </p:blipFill>
            <p:spPr bwMode="auto">
              <a:xfrm>
                <a:off x="425450" y="962025"/>
                <a:ext cx="8293100" cy="5664200"/>
              </a:xfrm>
              <a:prstGeom prst="rect">
                <a:avLst/>
              </a:prstGeom>
              <a:noFill/>
              <a:ln w="9525">
                <a:noFill/>
                <a:miter lim="800000"/>
                <a:headEnd/>
                <a:tailEnd/>
              </a:ln>
            </p:spPr>
          </p:pic>
          <p:sp>
            <p:nvSpPr>
              <p:cNvPr id="97283" name="Line 1028"/>
              <p:cNvSpPr>
                <a:spLocks noChangeShapeType="1"/>
              </p:cNvSpPr>
              <p:nvPr/>
            </p:nvSpPr>
            <p:spPr bwMode="auto">
              <a:xfrm flipH="1">
                <a:off x="1174750" y="4175125"/>
                <a:ext cx="1295400" cy="838200"/>
              </a:xfrm>
              <a:prstGeom prst="line">
                <a:avLst/>
              </a:prstGeom>
              <a:noFill/>
              <a:ln w="19050">
                <a:solidFill>
                  <a:schemeClr val="tx1"/>
                </a:solidFill>
                <a:round/>
                <a:headEnd type="triangle" w="lg" len="lg"/>
                <a:tailEnd/>
              </a:ln>
            </p:spPr>
            <p:txBody>
              <a:bodyPr wrap="none" anchor="ctr">
                <a:prstTxWarp prst="textNoShape">
                  <a:avLst/>
                </a:prstTxWarp>
              </a:bodyPr>
              <a:lstStyle/>
              <a:p>
                <a:endParaRPr lang="en-US"/>
              </a:p>
            </p:txBody>
          </p:sp>
        </p:grpSp>
        <p:sp>
          <p:nvSpPr>
            <p:cNvPr id="8" name="TextBox 1"/>
            <p:cNvSpPr txBox="1">
              <a:spLocks noChangeArrowheads="1"/>
            </p:cNvSpPr>
            <p:nvPr/>
          </p:nvSpPr>
          <p:spPr bwMode="auto">
            <a:xfrm>
              <a:off x="8252714" y="1553544"/>
              <a:ext cx="640770" cy="400110"/>
            </a:xfrm>
            <a:prstGeom prst="rect">
              <a:avLst/>
            </a:prstGeom>
            <a:noFill/>
            <a:ln w="9525">
              <a:noFill/>
              <a:miter lim="800000"/>
              <a:headEnd/>
              <a:tailEnd/>
            </a:ln>
          </p:spPr>
          <p:txBody>
            <a:bodyPr wrap="none">
              <a:prstTxWarp prst="textNoShape">
                <a:avLst/>
              </a:prstTxWarp>
              <a:spAutoFit/>
            </a:bodyPr>
            <a:lstStyle/>
            <a:p>
              <a:r>
                <a:rPr lang="en-US" sz="2000" dirty="0">
                  <a:latin typeface="Times New Roman"/>
                  <a:cs typeface="Times New Roman"/>
                </a:rPr>
                <a:t>MPI</a:t>
              </a:r>
            </a:p>
          </p:txBody>
        </p:sp>
        <p:sp>
          <p:nvSpPr>
            <p:cNvPr id="9" name="Right Brace 2"/>
            <p:cNvSpPr>
              <a:spLocks/>
            </p:cNvSpPr>
            <p:nvPr/>
          </p:nvSpPr>
          <p:spPr bwMode="auto">
            <a:xfrm>
              <a:off x="8063801" y="1475406"/>
              <a:ext cx="236538" cy="581994"/>
            </a:xfrm>
            <a:prstGeom prst="rightBrace">
              <a:avLst>
                <a:gd name="adj1" fmla="val 8344"/>
                <a:gd name="adj2" fmla="val 50000"/>
              </a:avLst>
            </a:prstGeom>
            <a:noFill/>
            <a:ln w="19050">
              <a:solidFill>
                <a:schemeClr val="tx1"/>
              </a:solidFill>
              <a:round/>
              <a:headEnd/>
              <a:tailEnd/>
            </a:ln>
          </p:spPr>
          <p:txBody>
            <a:bodyPr>
              <a:prstTxWarp prst="textNoShape">
                <a:avLst/>
              </a:prstTxWarp>
            </a:bodyPr>
            <a:lstStyle/>
            <a:p>
              <a:endParaRPr lang="en-US"/>
            </a:p>
          </p:txBody>
        </p:sp>
      </p:grpSp>
    </p:spTree>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8305" name="Picture 2" descr="magic"/>
          <p:cNvPicPr>
            <a:picLocks noChangeAspect="1" noChangeArrowheads="1"/>
          </p:cNvPicPr>
          <p:nvPr/>
        </p:nvPicPr>
        <p:blipFill>
          <a:blip r:embed="rId3"/>
          <a:srcRect/>
          <a:stretch>
            <a:fillRect/>
          </a:stretch>
        </p:blipFill>
        <p:spPr bwMode="auto">
          <a:xfrm>
            <a:off x="0" y="0"/>
            <a:ext cx="127000" cy="127000"/>
          </a:xfrm>
          <a:prstGeom prst="rect">
            <a:avLst/>
          </a:prstGeom>
          <a:noFill/>
          <a:ln w="9525">
            <a:noFill/>
            <a:miter lim="800000"/>
            <a:headEnd/>
            <a:tailEnd/>
          </a:ln>
        </p:spPr>
      </p:pic>
      <p:sp>
        <p:nvSpPr>
          <p:cNvPr id="98306" name="Rectangle 3"/>
          <p:cNvSpPr>
            <a:spLocks noGrp="1" noChangeArrowheads="1"/>
          </p:cNvSpPr>
          <p:nvPr>
            <p:ph type="title"/>
          </p:nvPr>
        </p:nvSpPr>
        <p:spPr/>
        <p:txBody>
          <a:bodyPr>
            <a:normAutofit fontScale="90000"/>
          </a:bodyPr>
          <a:lstStyle/>
          <a:p>
            <a:r>
              <a:rPr lang="en-US" dirty="0">
                <a:ea typeface="ＭＳ Ｐゴシック" charset="-128"/>
                <a:cs typeface="ＭＳ Ｐゴシック" charset="-128"/>
              </a:rPr>
              <a:t>S3D FP </a:t>
            </a:r>
            <a:r>
              <a:rPr lang="en-US" dirty="0" smtClean="0">
                <a:ea typeface="ＭＳ Ｐゴシック" charset="-128"/>
                <a:cs typeface="ＭＳ Ｐゴシック" charset="-128"/>
              </a:rPr>
              <a:t>Instructions/L1 </a:t>
            </a:r>
            <a:r>
              <a:rPr lang="en-US" dirty="0">
                <a:ea typeface="ＭＳ Ｐゴシック" charset="-128"/>
                <a:cs typeface="ＭＳ Ｐゴシック" charset="-128"/>
              </a:rPr>
              <a:t>Data Cache </a:t>
            </a:r>
            <a:r>
              <a:rPr lang="en-US" dirty="0" smtClean="0">
                <a:ea typeface="ＭＳ Ｐゴシック" charset="-128"/>
                <a:cs typeface="ＭＳ Ｐゴシック" charset="-128"/>
              </a:rPr>
              <a:t>Miss (Jaguar)</a:t>
            </a:r>
            <a:endParaRPr lang="en-US" dirty="0">
              <a:ea typeface="ＭＳ Ｐゴシック" charset="-128"/>
              <a:cs typeface="ＭＳ Ｐゴシック" charset="-128"/>
            </a:endParaRPr>
          </a:p>
        </p:txBody>
      </p:sp>
      <p:grpSp>
        <p:nvGrpSpPr>
          <p:cNvPr id="12" name="Group 11"/>
          <p:cNvGrpSpPr>
            <a:grpSpLocks noChangeAspect="1"/>
          </p:cNvGrpSpPr>
          <p:nvPr/>
        </p:nvGrpSpPr>
        <p:grpSpPr>
          <a:xfrm>
            <a:off x="119056" y="914400"/>
            <a:ext cx="8913209" cy="5364481"/>
            <a:chOff x="119061" y="1142999"/>
            <a:chExt cx="8102919" cy="4876801"/>
          </a:xfrm>
        </p:grpSpPr>
        <p:grpSp>
          <p:nvGrpSpPr>
            <p:cNvPr id="10" name="Group 9"/>
            <p:cNvGrpSpPr>
              <a:grpSpLocks noChangeAspect="1"/>
            </p:cNvGrpSpPr>
            <p:nvPr/>
          </p:nvGrpSpPr>
          <p:grpSpPr>
            <a:xfrm>
              <a:off x="119061" y="1142999"/>
              <a:ext cx="4995624" cy="3490436"/>
              <a:chOff x="119063" y="1143000"/>
              <a:chExt cx="4757737" cy="3324225"/>
            </a:xfrm>
          </p:grpSpPr>
          <p:pic>
            <p:nvPicPr>
              <p:cNvPr id="98307" name="Picture 4" descr="PerfExplorerScreenSnapz009.png                                 03FE1744Macintosh HD                   BB700D50:"/>
              <p:cNvPicPr>
                <a:picLocks noChangeAspect="1" noChangeArrowheads="1"/>
              </p:cNvPicPr>
              <p:nvPr/>
            </p:nvPicPr>
            <p:blipFill>
              <a:blip r:embed="rId4"/>
              <a:srcRect/>
              <a:stretch>
                <a:fillRect/>
              </a:stretch>
            </p:blipFill>
            <p:spPr bwMode="auto">
              <a:xfrm>
                <a:off x="119063" y="1143000"/>
                <a:ext cx="4757737" cy="3324225"/>
              </a:xfrm>
              <a:prstGeom prst="rect">
                <a:avLst/>
              </a:prstGeom>
              <a:noFill/>
              <a:ln w="9525">
                <a:noFill/>
                <a:miter lim="800000"/>
                <a:headEnd/>
                <a:tailEnd/>
              </a:ln>
            </p:spPr>
          </p:pic>
          <p:sp>
            <p:nvSpPr>
              <p:cNvPr id="98309" name="Line 1028"/>
              <p:cNvSpPr>
                <a:spLocks noChangeShapeType="1"/>
              </p:cNvSpPr>
              <p:nvPr/>
            </p:nvSpPr>
            <p:spPr bwMode="auto">
              <a:xfrm flipH="1">
                <a:off x="685800" y="3200400"/>
                <a:ext cx="1295400" cy="838200"/>
              </a:xfrm>
              <a:prstGeom prst="line">
                <a:avLst/>
              </a:prstGeom>
              <a:noFill/>
              <a:ln w="19050">
                <a:solidFill>
                  <a:schemeClr val="tx1"/>
                </a:solidFill>
                <a:round/>
                <a:headEnd type="triangle" w="lg" len="lg"/>
                <a:tailEnd/>
              </a:ln>
            </p:spPr>
            <p:txBody>
              <a:bodyPr wrap="none" anchor="ctr">
                <a:prstTxWarp prst="textNoShape">
                  <a:avLst/>
                </a:prstTxWarp>
              </a:bodyPr>
              <a:lstStyle/>
              <a:p>
                <a:endParaRPr lang="en-US"/>
              </a:p>
            </p:txBody>
          </p:sp>
        </p:grpSp>
        <p:grpSp>
          <p:nvGrpSpPr>
            <p:cNvPr id="11" name="Group 10"/>
            <p:cNvGrpSpPr>
              <a:grpSpLocks noChangeAspect="1"/>
            </p:cNvGrpSpPr>
            <p:nvPr/>
          </p:nvGrpSpPr>
          <p:grpSpPr>
            <a:xfrm>
              <a:off x="3581400" y="2512695"/>
              <a:ext cx="4640580" cy="3507105"/>
              <a:chOff x="4648200" y="2422525"/>
              <a:chExt cx="4419600" cy="3340100"/>
            </a:xfrm>
          </p:grpSpPr>
          <p:pic>
            <p:nvPicPr>
              <p:cNvPr id="98308" name="Picture 6" descr="PerfExplorerScreenSnapz010.png                                 03FE1744Macintosh HD                   BB700D50:"/>
              <p:cNvPicPr>
                <a:picLocks noChangeAspect="1" noChangeArrowheads="1"/>
              </p:cNvPicPr>
              <p:nvPr/>
            </p:nvPicPr>
            <p:blipFill>
              <a:blip r:embed="rId5"/>
              <a:srcRect/>
              <a:stretch>
                <a:fillRect/>
              </a:stretch>
            </p:blipFill>
            <p:spPr bwMode="auto">
              <a:xfrm>
                <a:off x="4648200" y="2422525"/>
                <a:ext cx="4419600" cy="3340100"/>
              </a:xfrm>
              <a:prstGeom prst="rect">
                <a:avLst/>
              </a:prstGeom>
              <a:noFill/>
              <a:ln w="9525">
                <a:noFill/>
                <a:miter lim="800000"/>
                <a:headEnd/>
                <a:tailEnd/>
              </a:ln>
            </p:spPr>
          </p:pic>
          <p:sp>
            <p:nvSpPr>
              <p:cNvPr id="98310" name="Line 1028"/>
              <p:cNvSpPr>
                <a:spLocks noChangeShapeType="1"/>
              </p:cNvSpPr>
              <p:nvPr/>
            </p:nvSpPr>
            <p:spPr bwMode="auto">
              <a:xfrm flipH="1">
                <a:off x="6705600" y="4114800"/>
                <a:ext cx="1295400" cy="838200"/>
              </a:xfrm>
              <a:prstGeom prst="line">
                <a:avLst/>
              </a:prstGeom>
              <a:noFill/>
              <a:ln w="19050">
                <a:solidFill>
                  <a:schemeClr val="tx1"/>
                </a:solidFill>
                <a:round/>
                <a:headEnd type="triangle" w="lg" len="lg"/>
                <a:tailEnd/>
              </a:ln>
            </p:spPr>
            <p:txBody>
              <a:bodyPr wrap="none" anchor="ctr">
                <a:prstTxWarp prst="textNoShape">
                  <a:avLst/>
                </a:prstTxWarp>
              </a:bodyPr>
              <a:lstStyle/>
              <a:p>
                <a:endParaRPr lang="en-US"/>
              </a:p>
            </p:txBody>
          </p:sp>
        </p:grpSp>
      </p:grpSp>
      <p:sp>
        <p:nvSpPr>
          <p:cNvPr id="8" name="Footer Placeholder 2"/>
          <p:cNvSpPr>
            <a:spLocks noGrp="1"/>
          </p:cNvSpPr>
          <p:nvPr>
            <p:ph type="ftr" sz="quarter" idx="11"/>
          </p:nvPr>
        </p:nvSpPr>
        <p:spPr>
          <a:xfrm>
            <a:off x="0" y="6369050"/>
            <a:ext cx="6019800" cy="488950"/>
          </a:xfrm>
        </p:spPr>
        <p:txBody>
          <a:bodyPr/>
          <a:lstStyle/>
          <a:p>
            <a:r>
              <a:rPr lang="en-US" dirty="0" smtClean="0"/>
              <a:t>Parallel Performance Tools: A Short Course, </a:t>
            </a:r>
            <a:r>
              <a:rPr lang="en-US" dirty="0" err="1" smtClean="0"/>
              <a:t>Beihang</a:t>
            </a:r>
            <a:r>
              <a:rPr lang="en-US" dirty="0" smtClean="0"/>
              <a:t> University, December 2-4, 2013</a:t>
            </a:r>
            <a:endParaRPr lang="en-US" dirty="0"/>
          </a:p>
        </p:txBody>
      </p:sp>
      <p:sp>
        <p:nvSpPr>
          <p:cNvPr id="9" name="Slide Number Placeholder 3"/>
          <p:cNvSpPr>
            <a:spLocks noGrp="1"/>
          </p:cNvSpPr>
          <p:nvPr>
            <p:ph type="sldNum" sz="quarter" idx="12"/>
          </p:nvPr>
        </p:nvSpPr>
        <p:spPr>
          <a:xfrm>
            <a:off x="6553200" y="6369050"/>
            <a:ext cx="2133600" cy="488950"/>
          </a:xfrm>
        </p:spPr>
        <p:txBody>
          <a:bodyPr/>
          <a:lstStyle/>
          <a:p>
            <a:fld id="{F8E865A7-7678-F840-B2ED-A6879803B906}" type="slidenum">
              <a:rPr lang="en-US" smtClean="0"/>
              <a:pPr/>
              <a:t>7</a:t>
            </a:fld>
            <a:endParaRPr lang="en-US"/>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Rectangle 1026"/>
          <p:cNvSpPr>
            <a:spLocks noGrp="1" noChangeArrowheads="1"/>
          </p:cNvSpPr>
          <p:nvPr>
            <p:ph type="title"/>
          </p:nvPr>
        </p:nvSpPr>
        <p:spPr/>
        <p:txBody>
          <a:bodyPr>
            <a:normAutofit fontScale="90000"/>
          </a:bodyPr>
          <a:lstStyle/>
          <a:p>
            <a:r>
              <a:rPr lang="en-US" dirty="0">
                <a:ea typeface="ＭＳ Ｐゴシック" charset="-128"/>
                <a:cs typeface="ＭＳ Ｐゴシック" charset="-128"/>
              </a:rPr>
              <a:t>S3D Total Runtime Breakdown by Events (Intrepid)</a:t>
            </a:r>
            <a:endParaRPr lang="en-GB" dirty="0">
              <a:ea typeface="ＭＳ Ｐゴシック" charset="-128"/>
              <a:cs typeface="ＭＳ Ｐゴシック" charset="-128"/>
            </a:endParaRPr>
          </a:p>
        </p:txBody>
      </p:sp>
      <p:sp>
        <p:nvSpPr>
          <p:cNvPr id="100354" name="Line 1027"/>
          <p:cNvSpPr>
            <a:spLocks noChangeShapeType="1"/>
          </p:cNvSpPr>
          <p:nvPr/>
        </p:nvSpPr>
        <p:spPr bwMode="auto">
          <a:xfrm flipH="1">
            <a:off x="912813" y="3932237"/>
            <a:ext cx="1298575" cy="838200"/>
          </a:xfrm>
          <a:prstGeom prst="line">
            <a:avLst/>
          </a:prstGeom>
          <a:noFill/>
          <a:ln w="9360">
            <a:solidFill>
              <a:srgbClr val="000000"/>
            </a:solidFill>
            <a:miter lim="800000"/>
            <a:headEnd type="triangle" w="med" len="med"/>
            <a:tailEnd/>
          </a:ln>
        </p:spPr>
        <p:txBody>
          <a:bodyPr>
            <a:prstTxWarp prst="textNoShape">
              <a:avLst/>
            </a:prstTxWarp>
          </a:bodyPr>
          <a:lstStyle/>
          <a:p>
            <a:endParaRPr lang="en-US"/>
          </a:p>
        </p:txBody>
      </p:sp>
      <p:pic>
        <p:nvPicPr>
          <p:cNvPr id="100355" name="Picture 1028"/>
          <p:cNvPicPr>
            <a:picLocks noChangeAspect="1" noChangeArrowheads="1"/>
          </p:cNvPicPr>
          <p:nvPr/>
        </p:nvPicPr>
        <p:blipFill>
          <a:blip r:embed="rId3"/>
          <a:srcRect/>
          <a:stretch>
            <a:fillRect/>
          </a:stretch>
        </p:blipFill>
        <p:spPr bwMode="auto">
          <a:xfrm>
            <a:off x="635000" y="838200"/>
            <a:ext cx="7539038" cy="5419725"/>
          </a:xfrm>
          <a:prstGeom prst="rect">
            <a:avLst/>
          </a:prstGeom>
          <a:noFill/>
          <a:ln w="9525">
            <a:noFill/>
            <a:round/>
            <a:headEnd/>
            <a:tailEnd/>
          </a:ln>
        </p:spPr>
      </p:pic>
      <p:sp>
        <p:nvSpPr>
          <p:cNvPr id="100356" name="TextBox 1"/>
          <p:cNvSpPr txBox="1">
            <a:spLocks noChangeArrowheads="1"/>
          </p:cNvSpPr>
          <p:nvPr/>
        </p:nvSpPr>
        <p:spPr bwMode="auto">
          <a:xfrm>
            <a:off x="8329613" y="2432050"/>
            <a:ext cx="640770" cy="400110"/>
          </a:xfrm>
          <a:prstGeom prst="rect">
            <a:avLst/>
          </a:prstGeom>
          <a:noFill/>
          <a:ln w="9525">
            <a:noFill/>
            <a:miter lim="800000"/>
            <a:headEnd/>
            <a:tailEnd/>
          </a:ln>
        </p:spPr>
        <p:txBody>
          <a:bodyPr wrap="none">
            <a:prstTxWarp prst="textNoShape">
              <a:avLst/>
            </a:prstTxWarp>
            <a:spAutoFit/>
          </a:bodyPr>
          <a:lstStyle/>
          <a:p>
            <a:r>
              <a:rPr lang="en-US" sz="2000" dirty="0">
                <a:latin typeface="Times New Roman"/>
                <a:cs typeface="Times New Roman"/>
              </a:rPr>
              <a:t>MPI</a:t>
            </a:r>
          </a:p>
        </p:txBody>
      </p:sp>
      <p:sp>
        <p:nvSpPr>
          <p:cNvPr id="100357" name="Right Brace 2"/>
          <p:cNvSpPr>
            <a:spLocks/>
          </p:cNvSpPr>
          <p:nvPr/>
        </p:nvSpPr>
        <p:spPr bwMode="auto">
          <a:xfrm>
            <a:off x="8105775" y="2270125"/>
            <a:ext cx="236538" cy="735012"/>
          </a:xfrm>
          <a:prstGeom prst="rightBrace">
            <a:avLst>
              <a:gd name="adj1" fmla="val 8344"/>
              <a:gd name="adj2" fmla="val 50000"/>
            </a:avLst>
          </a:prstGeom>
          <a:noFill/>
          <a:ln w="19050">
            <a:solidFill>
              <a:schemeClr val="tx1"/>
            </a:solidFill>
            <a:round/>
            <a:headEnd/>
            <a:tailEnd/>
          </a:ln>
        </p:spPr>
        <p:txBody>
          <a:bodyPr>
            <a:prstTxWarp prst="textNoShape">
              <a:avLst/>
            </a:prstTxWarp>
          </a:bodyPr>
          <a:lstStyle/>
          <a:p>
            <a:endParaRPr lang="en-US"/>
          </a:p>
        </p:txBody>
      </p:sp>
      <p:sp>
        <p:nvSpPr>
          <p:cNvPr id="7" name="Footer Placeholder 2"/>
          <p:cNvSpPr>
            <a:spLocks noGrp="1"/>
          </p:cNvSpPr>
          <p:nvPr>
            <p:ph type="ftr" sz="quarter" idx="11"/>
          </p:nvPr>
        </p:nvSpPr>
        <p:spPr>
          <a:xfrm>
            <a:off x="0" y="6369050"/>
            <a:ext cx="6019800" cy="488950"/>
          </a:xfrm>
        </p:spPr>
        <p:txBody>
          <a:bodyPr/>
          <a:lstStyle/>
          <a:p>
            <a:r>
              <a:rPr lang="en-US" dirty="0" smtClean="0"/>
              <a:t>Parallel Performance Tools: A Short Course, </a:t>
            </a:r>
            <a:r>
              <a:rPr lang="en-US" dirty="0" err="1" smtClean="0"/>
              <a:t>Beihang</a:t>
            </a:r>
            <a:r>
              <a:rPr lang="en-US" dirty="0" smtClean="0"/>
              <a:t> University, December 2-4, 2013</a:t>
            </a:r>
            <a:endParaRPr lang="en-US" dirty="0"/>
          </a:p>
        </p:txBody>
      </p:sp>
      <p:sp>
        <p:nvSpPr>
          <p:cNvPr id="8" name="Slide Number Placeholder 3"/>
          <p:cNvSpPr>
            <a:spLocks noGrp="1"/>
          </p:cNvSpPr>
          <p:nvPr>
            <p:ph type="sldNum" sz="quarter" idx="12"/>
          </p:nvPr>
        </p:nvSpPr>
        <p:spPr>
          <a:xfrm>
            <a:off x="6553200" y="6369050"/>
            <a:ext cx="2133600" cy="488950"/>
          </a:xfrm>
        </p:spPr>
        <p:txBody>
          <a:bodyPr/>
          <a:lstStyle/>
          <a:p>
            <a:fld id="{F8E865A7-7678-F840-B2ED-A6879803B906}" type="slidenum">
              <a:rPr lang="en-US" smtClean="0"/>
              <a:pPr/>
              <a:t>8</a:t>
            </a:fld>
            <a:endParaRPr lang="en-US"/>
          </a:p>
        </p:txBody>
      </p:sp>
    </p:spTree>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2401" name="Rectangle 2"/>
          <p:cNvSpPr>
            <a:spLocks noGrp="1" noChangeArrowheads="1"/>
          </p:cNvSpPr>
          <p:nvPr>
            <p:ph type="title"/>
          </p:nvPr>
        </p:nvSpPr>
        <p:spPr/>
        <p:txBody>
          <a:bodyPr>
            <a:normAutofit fontScale="90000"/>
          </a:bodyPr>
          <a:lstStyle/>
          <a:p>
            <a:r>
              <a:rPr lang="en-US" dirty="0">
                <a:ea typeface="ＭＳ Ｐゴシック" charset="-128"/>
                <a:cs typeface="ＭＳ Ｐゴシック" charset="-128"/>
              </a:rPr>
              <a:t>S3D Relative </a:t>
            </a:r>
            <a:r>
              <a:rPr lang="en-US" dirty="0" smtClean="0">
                <a:ea typeface="ＭＳ Ｐゴシック" charset="-128"/>
                <a:cs typeface="ＭＳ Ｐゴシック" charset="-128"/>
              </a:rPr>
              <a:t>Efficiency/Speedup </a:t>
            </a:r>
            <a:r>
              <a:rPr lang="en-US" dirty="0">
                <a:ea typeface="ＭＳ Ｐゴシック" charset="-128"/>
                <a:cs typeface="ＭＳ Ｐゴシック" charset="-128"/>
              </a:rPr>
              <a:t>by Event (Jaguar)</a:t>
            </a:r>
          </a:p>
        </p:txBody>
      </p:sp>
      <p:pic>
        <p:nvPicPr>
          <p:cNvPr id="102402" name="Picture 3" descr="PerfExplorerScreenSnapz006.png                                 03FE1744Macintosh HD                   BB700D50:"/>
          <p:cNvPicPr>
            <a:picLocks noChangeAspect="1" noChangeArrowheads="1"/>
          </p:cNvPicPr>
          <p:nvPr/>
        </p:nvPicPr>
        <p:blipFill>
          <a:blip r:embed="rId2"/>
          <a:srcRect/>
          <a:stretch>
            <a:fillRect/>
          </a:stretch>
        </p:blipFill>
        <p:spPr bwMode="auto">
          <a:xfrm>
            <a:off x="66675" y="838200"/>
            <a:ext cx="4581525" cy="3803650"/>
          </a:xfrm>
          <a:prstGeom prst="rect">
            <a:avLst/>
          </a:prstGeom>
          <a:noFill/>
          <a:ln w="9525">
            <a:noFill/>
            <a:miter lim="800000"/>
            <a:headEnd/>
            <a:tailEnd/>
          </a:ln>
        </p:spPr>
      </p:pic>
      <p:pic>
        <p:nvPicPr>
          <p:cNvPr id="102403" name="Picture 4" descr="PerfExplorerScreenSnapz007.png                                 03FE1744Macintosh HD                   BB700D50:"/>
          <p:cNvPicPr>
            <a:picLocks noChangeAspect="1" noChangeArrowheads="1"/>
          </p:cNvPicPr>
          <p:nvPr/>
        </p:nvPicPr>
        <p:blipFill>
          <a:blip r:embed="rId3"/>
          <a:srcRect/>
          <a:stretch>
            <a:fillRect/>
          </a:stretch>
        </p:blipFill>
        <p:spPr bwMode="auto">
          <a:xfrm>
            <a:off x="4446588" y="2438400"/>
            <a:ext cx="4622800" cy="3808413"/>
          </a:xfrm>
          <a:prstGeom prst="rect">
            <a:avLst/>
          </a:prstGeom>
          <a:noFill/>
          <a:ln w="9525">
            <a:noFill/>
            <a:miter lim="800000"/>
            <a:headEnd/>
            <a:tailEnd/>
          </a:ln>
        </p:spPr>
      </p:pic>
      <p:sp>
        <p:nvSpPr>
          <p:cNvPr id="5" name="Footer Placeholder 2"/>
          <p:cNvSpPr>
            <a:spLocks noGrp="1"/>
          </p:cNvSpPr>
          <p:nvPr>
            <p:ph type="ftr" sz="quarter" idx="11"/>
          </p:nvPr>
        </p:nvSpPr>
        <p:spPr>
          <a:xfrm>
            <a:off x="0" y="6369050"/>
            <a:ext cx="6019800" cy="488950"/>
          </a:xfrm>
        </p:spPr>
        <p:txBody>
          <a:bodyPr/>
          <a:lstStyle/>
          <a:p>
            <a:r>
              <a:rPr lang="en-US" dirty="0" smtClean="0"/>
              <a:t>Parallel Performance Tools: A Short Course, </a:t>
            </a:r>
            <a:r>
              <a:rPr lang="en-US" dirty="0" err="1" smtClean="0"/>
              <a:t>Beihang</a:t>
            </a:r>
            <a:r>
              <a:rPr lang="en-US" dirty="0" smtClean="0"/>
              <a:t> University, December 2-4, 2013</a:t>
            </a:r>
            <a:endParaRPr lang="en-US" dirty="0"/>
          </a:p>
        </p:txBody>
      </p:sp>
      <p:sp>
        <p:nvSpPr>
          <p:cNvPr id="6" name="Slide Number Placeholder 3"/>
          <p:cNvSpPr>
            <a:spLocks noGrp="1"/>
          </p:cNvSpPr>
          <p:nvPr>
            <p:ph type="sldNum" sz="quarter" idx="12"/>
          </p:nvPr>
        </p:nvSpPr>
        <p:spPr>
          <a:xfrm>
            <a:off x="6553200" y="6369050"/>
            <a:ext cx="2133600" cy="488950"/>
          </a:xfrm>
        </p:spPr>
        <p:txBody>
          <a:bodyPr/>
          <a:lstStyle/>
          <a:p>
            <a:fld id="{F8E865A7-7678-F840-B2ED-A6879803B906}" type="slidenum">
              <a:rPr lang="en-US" smtClean="0"/>
              <a:pPr/>
              <a:t>9</a:t>
            </a:fld>
            <a:endParaRPr lang="en-US"/>
          </a:p>
        </p:txBody>
      </p:sp>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theme/theme1.xml><?xml version="1.0" encoding="utf-8"?>
<a:theme xmlns:a="http://schemas.openxmlformats.org/drawingml/2006/main" name="New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NewTemplate.pot</Template>
  <TotalTime>5387</TotalTime>
  <Words>4877</Words>
  <Application>Microsoft Macintosh PowerPoint</Application>
  <PresentationFormat>On-screen Show (4:3)</PresentationFormat>
  <Paragraphs>696</Paragraphs>
  <Slides>59</Slides>
  <Notes>22</Notes>
  <HiddenSlides>2</HiddenSlides>
  <MMClips>0</MMClips>
  <ScaleCrop>false</ScaleCrop>
  <HeadingPairs>
    <vt:vector size="4" baseType="variant">
      <vt:variant>
        <vt:lpstr>Theme</vt:lpstr>
      </vt:variant>
      <vt:variant>
        <vt:i4>1</vt:i4>
      </vt:variant>
      <vt:variant>
        <vt:lpstr>Slide Titles</vt:lpstr>
      </vt:variant>
      <vt:variant>
        <vt:i4>59</vt:i4>
      </vt:variant>
    </vt:vector>
  </HeadingPairs>
  <TitlesOfParts>
    <vt:vector size="60" baseType="lpstr">
      <vt:lpstr>NewTemplate</vt:lpstr>
      <vt:lpstr>Lecture 7: TAU Applications</vt:lpstr>
      <vt:lpstr>Short Course Outline</vt:lpstr>
      <vt:lpstr>Outline</vt:lpstr>
      <vt:lpstr>Performance Problem Solving Goals</vt:lpstr>
      <vt:lpstr>S3D Scalability Study</vt:lpstr>
      <vt:lpstr>S3D Total Runtime Breakdown by Events (Jaguar)</vt:lpstr>
      <vt:lpstr>S3D FP Instructions/L1 Data Cache Miss (Jaguar)</vt:lpstr>
      <vt:lpstr>S3D Total Runtime Breakdown by Events (Intrepid)</vt:lpstr>
      <vt:lpstr>S3D Relative Efficiency/Speedup by Event (Jaguar)</vt:lpstr>
      <vt:lpstr>S3D Relative Efficiency by Event (Intrepid)</vt:lpstr>
      <vt:lpstr>S3D Event Correlation to Total Time (Jaguar)</vt:lpstr>
      <vt:lpstr>S3D Event Correlation to Total Time (Intrepid)</vt:lpstr>
      <vt:lpstr>S3D 3D Correlation Cube (Intrepid, MPI_Wait)</vt:lpstr>
      <vt:lpstr>S3D Computational Structure</vt:lpstr>
      <vt:lpstr>S3D on a Hybrid System (Cray XT3 + XT4)</vt:lpstr>
      <vt:lpstr>Zoom View of Parallel Profile (S3D, XT3+XT4)</vt:lpstr>
      <vt:lpstr>Scatterplot (S3D, XT3+XT4)</vt:lpstr>
      <vt:lpstr>S3D Run on XT4 Only</vt:lpstr>
      <vt:lpstr>Capturing Analysis and Inference Knowledge</vt:lpstr>
      <vt:lpstr>PerfExplorer Workflow Applied to S3D</vt:lpstr>
      <vt:lpstr>NWChem Case Study</vt:lpstr>
      <vt:lpstr>NWChem One-sided Communication and Scaling</vt:lpstr>
      <vt:lpstr>NWChem Instrumentation</vt:lpstr>
      <vt:lpstr>FUSION Tests Comparing No Pinning vs. Pinning</vt:lpstr>
      <vt:lpstr>Intrepid Tests Comparing No Pinning vs. Pinning</vt:lpstr>
      <vt:lpstr>Electronic Structure in Computational Chemistry</vt:lpstr>
      <vt:lpstr>NWChem Performance Analysis – NXTVAL</vt:lpstr>
      <vt:lpstr>Evaluation of Inspector-Executor Algorithm  </vt:lpstr>
      <vt:lpstr>Refinement from NXTVAL to Inspector/Executor </vt:lpstr>
      <vt:lpstr>MPAS (Model for Prediction Across Scales)</vt:lpstr>
      <vt:lpstr>MPAS-Ocean (MPAS-O) Overview</vt:lpstr>
      <vt:lpstr>Multiscale and MPAS-O Domain Decomposition</vt:lpstr>
      <vt:lpstr>MPAS-Ocean Performance Study</vt:lpstr>
      <vt:lpstr>MPI Scaling Study (Hopper)</vt:lpstr>
      <vt:lpstr>Benefits of RK4 solver and OpenMP Scheduling </vt:lpstr>
      <vt:lpstr>Benefits of Guided Scheduling with MPAS-O RK4</vt:lpstr>
      <vt:lpstr>MPAS-O on BG/Q (Vesta) on 16K (256x64)</vt:lpstr>
      <vt:lpstr>XGC for Studying Critical Edge Physics </vt:lpstr>
      <vt:lpstr>XGC1 Development and Performance</vt:lpstr>
      <vt:lpstr>XGC1 Performance Study (Titan, ACISS)</vt:lpstr>
      <vt:lpstr>XGC Work Sharing Between CPU/GPU (ACISS)</vt:lpstr>
      <vt:lpstr>XGC Cache Optimization (ACISS)</vt:lpstr>
      <vt:lpstr>Memory Copies with Multiple GPUs in XGC</vt:lpstr>
      <vt:lpstr>XGC Performance with Different # GPUs (ACISS)</vt:lpstr>
      <vt:lpstr>XGC MPI Imbalance Due to PCI Bus Sharing</vt:lpstr>
      <vt:lpstr>Heterogeneous Performance Measurement (Titan)</vt:lpstr>
      <vt:lpstr>XGC Increasing Grid Size (Titan)</vt:lpstr>
      <vt:lpstr>XGC1 Performance Scaling (Titan)</vt:lpstr>
      <vt:lpstr>IRMHD Performance (Intrepid and Mira)</vt:lpstr>
      <vt:lpstr>Communication Analysis (MPI_Send, MPI_Bcast)</vt:lpstr>
      <vt:lpstr>Effects of IRMHD Optimizations (Intrepid)</vt:lpstr>
      <vt:lpstr>Performance Testing on Mira (BG/Q)</vt:lpstr>
      <vt:lpstr>Optimizations on Mira</vt:lpstr>
      <vt:lpstr>Oversubscribing Mira Nodes</vt:lpstr>
      <vt:lpstr>Performance Variability in CESM</vt:lpstr>
      <vt:lpstr>Example Experiment Case Analysis</vt:lpstr>
      <vt:lpstr>TAUdb and CCSM Data – Mismatched Nodes</vt:lpstr>
      <vt:lpstr>Extents of Gemini Network Matter</vt:lpstr>
      <vt:lpstr>MPI Rank Placement Matters Too</vt:lpstr>
    </vt:vector>
  </TitlesOfParts>
  <Company>ParaTools, Inc.</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Kevin Huck</dc:creator>
  <cp:lastModifiedBy>Allen Malony</cp:lastModifiedBy>
  <cp:revision>131</cp:revision>
  <dcterms:created xsi:type="dcterms:W3CDTF">2013-11-24T21:02:18Z</dcterms:created>
  <dcterms:modified xsi:type="dcterms:W3CDTF">2013-12-04T22:59:18Z</dcterms:modified>
</cp:coreProperties>
</file>